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7" r:id="rId6"/>
    <p:sldId id="260" r:id="rId7"/>
    <p:sldId id="261" r:id="rId8"/>
    <p:sldId id="262" r:id="rId9"/>
    <p:sldId id="283" r:id="rId10"/>
    <p:sldId id="284" r:id="rId11"/>
    <p:sldId id="285" r:id="rId12"/>
    <p:sldId id="289" r:id="rId13"/>
    <p:sldId id="267" r:id="rId14"/>
    <p:sldId id="268" r:id="rId15"/>
    <p:sldId id="269" r:id="rId16"/>
    <p:sldId id="270" r:id="rId17"/>
    <p:sldId id="271" r:id="rId18"/>
    <p:sldId id="288" r:id="rId19"/>
    <p:sldId id="263" r:id="rId20"/>
    <p:sldId id="264" r:id="rId21"/>
    <p:sldId id="265" r:id="rId22"/>
    <p:sldId id="266" r:id="rId23"/>
    <p:sldId id="290" r:id="rId24"/>
    <p:sldId id="272" r:id="rId25"/>
    <p:sldId id="273" r:id="rId26"/>
    <p:sldId id="274" r:id="rId27"/>
    <p:sldId id="275" r:id="rId28"/>
    <p:sldId id="276" r:id="rId29"/>
    <p:sldId id="277" r:id="rId30"/>
    <p:sldId id="278" r:id="rId31"/>
    <p:sldId id="279" r:id="rId32"/>
    <p:sldId id="280" r:id="rId33"/>
    <p:sldId id="281" r:id="rId34"/>
    <p:sldId id="282" r:id="rId35"/>
    <p:sldId id="291" r:id="rId36"/>
    <p:sldId id="286" r:id="rId37"/>
  </p:sldIdLst>
  <p:sldSz cx="18288000" cy="10287000"/>
  <p:notesSz cx="6858000" cy="9144000"/>
  <p:embeddedFontLst>
    <p:embeddedFont>
      <p:font typeface="Canva Sans" panose="020B0604020202020204" charset="0"/>
      <p:regular r:id="rId38"/>
    </p:embeddedFont>
    <p:embeddedFont>
      <p:font typeface="Canva Sans Bold" panose="020B0604020202020204" charset="0"/>
      <p:regular r:id="rId39"/>
    </p:embeddedFont>
    <p:embeddedFont>
      <p:font typeface="Etna Sans Serif" panose="020B0604020202020204" charset="0"/>
      <p:regular r:id="rId40"/>
    </p:embeddedFont>
    <p:embeddedFont>
      <p:font typeface="Montserrat Bold" panose="020B0604020202020204" charset="0"/>
      <p:regular r:id="rId41"/>
    </p:embeddedFont>
    <p:embeddedFont>
      <p:font typeface="Montserrat Ultra-Bold" panose="020B0604020202020204" charset="0"/>
      <p:regular r:id="rId42"/>
    </p:embeddedFont>
    <p:embeddedFont>
      <p:font typeface="Poppins" panose="000005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138" y="2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11554780" y="7503340"/>
            <a:ext cx="215339" cy="321939"/>
          </a:xfrm>
          <a:custGeom>
            <a:avLst/>
            <a:gdLst/>
            <a:ahLst/>
            <a:cxnLst/>
            <a:rect l="l" t="t" r="r" b="b"/>
            <a:pathLst>
              <a:path w="215339" h="321939">
                <a:moveTo>
                  <a:pt x="0" y="0"/>
                </a:moveTo>
                <a:lnTo>
                  <a:pt x="215339" y="0"/>
                </a:lnTo>
                <a:lnTo>
                  <a:pt x="215339" y="321939"/>
                </a:lnTo>
                <a:lnTo>
                  <a:pt x="0" y="321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579747" y="-1972142"/>
            <a:ext cx="4672957" cy="4672957"/>
          </a:xfrm>
          <a:custGeom>
            <a:avLst/>
            <a:gdLst/>
            <a:ahLst/>
            <a:cxnLst/>
            <a:rect l="l" t="t" r="r" b="b"/>
            <a:pathLst>
              <a:path w="4672957" h="4672957">
                <a:moveTo>
                  <a:pt x="0" y="0"/>
                </a:moveTo>
                <a:lnTo>
                  <a:pt x="4672957" y="0"/>
                </a:lnTo>
                <a:lnTo>
                  <a:pt x="4672957" y="4672957"/>
                </a:lnTo>
                <a:lnTo>
                  <a:pt x="0" y="4672957"/>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785193" y="1028700"/>
            <a:ext cx="1589108" cy="378965"/>
            <a:chOff x="0" y="0"/>
            <a:chExt cx="736650" cy="175674"/>
          </a:xfrm>
        </p:grpSpPr>
        <p:sp>
          <p:nvSpPr>
            <p:cNvPr id="5" name="Freeform 5"/>
            <p:cNvSpPr/>
            <p:nvPr/>
          </p:nvSpPr>
          <p:spPr>
            <a:xfrm>
              <a:off x="0" y="0"/>
              <a:ext cx="736650" cy="175674"/>
            </a:xfrm>
            <a:custGeom>
              <a:avLst/>
              <a:gdLst/>
              <a:ahLst/>
              <a:cxnLst/>
              <a:rect l="l" t="t" r="r" b="b"/>
              <a:pathLst>
                <a:path w="736650" h="175674">
                  <a:moveTo>
                    <a:pt x="53591" y="0"/>
                  </a:moveTo>
                  <a:lnTo>
                    <a:pt x="683060" y="0"/>
                  </a:lnTo>
                  <a:cubicBezTo>
                    <a:pt x="712657" y="0"/>
                    <a:pt x="736650" y="23993"/>
                    <a:pt x="736650" y="53591"/>
                  </a:cubicBezTo>
                  <a:lnTo>
                    <a:pt x="736650" y="122083"/>
                  </a:lnTo>
                  <a:cubicBezTo>
                    <a:pt x="736650" y="136296"/>
                    <a:pt x="731004" y="149927"/>
                    <a:pt x="720954" y="159978"/>
                  </a:cubicBezTo>
                  <a:cubicBezTo>
                    <a:pt x="710904" y="170028"/>
                    <a:pt x="697273" y="175674"/>
                    <a:pt x="683060" y="175674"/>
                  </a:cubicBezTo>
                  <a:lnTo>
                    <a:pt x="53591" y="175674"/>
                  </a:lnTo>
                  <a:cubicBezTo>
                    <a:pt x="23993" y="175674"/>
                    <a:pt x="0" y="151681"/>
                    <a:pt x="0" y="122083"/>
                  </a:cubicBezTo>
                  <a:lnTo>
                    <a:pt x="0" y="53591"/>
                  </a:lnTo>
                  <a:cubicBezTo>
                    <a:pt x="0" y="23993"/>
                    <a:pt x="23993" y="0"/>
                    <a:pt x="53591" y="0"/>
                  </a:cubicBezTo>
                  <a:close/>
                </a:path>
              </a:pathLst>
            </a:custGeom>
            <a:solidFill>
              <a:srgbClr val="5CE1E6"/>
            </a:solidFill>
            <a:ln w="38100" cap="sq">
              <a:solidFill>
                <a:srgbClr val="5CE1E6"/>
              </a:solidFill>
              <a:prstDash val="solid"/>
              <a:miter/>
            </a:ln>
          </p:spPr>
          <p:txBody>
            <a:bodyPr/>
            <a:lstStyle/>
            <a:p>
              <a:endParaRPr lang="en-US"/>
            </a:p>
          </p:txBody>
        </p:sp>
        <p:sp>
          <p:nvSpPr>
            <p:cNvPr id="6" name="TextBox 6"/>
            <p:cNvSpPr txBox="1"/>
            <p:nvPr/>
          </p:nvSpPr>
          <p:spPr>
            <a:xfrm>
              <a:off x="0" y="-38100"/>
              <a:ext cx="736650" cy="213774"/>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2744615" y="1028700"/>
            <a:ext cx="1645296" cy="378965"/>
            <a:chOff x="0" y="0"/>
            <a:chExt cx="762697" cy="175674"/>
          </a:xfrm>
        </p:grpSpPr>
        <p:sp>
          <p:nvSpPr>
            <p:cNvPr id="8" name="Freeform 8"/>
            <p:cNvSpPr/>
            <p:nvPr/>
          </p:nvSpPr>
          <p:spPr>
            <a:xfrm>
              <a:off x="0" y="0"/>
              <a:ext cx="762697" cy="175674"/>
            </a:xfrm>
            <a:custGeom>
              <a:avLst/>
              <a:gdLst/>
              <a:ahLst/>
              <a:cxnLst/>
              <a:rect l="l" t="t" r="r" b="b"/>
              <a:pathLst>
                <a:path w="762697" h="175674">
                  <a:moveTo>
                    <a:pt x="51760" y="0"/>
                  </a:moveTo>
                  <a:lnTo>
                    <a:pt x="710936" y="0"/>
                  </a:lnTo>
                  <a:cubicBezTo>
                    <a:pt x="724664" y="0"/>
                    <a:pt x="737830" y="5453"/>
                    <a:pt x="747536" y="15160"/>
                  </a:cubicBezTo>
                  <a:cubicBezTo>
                    <a:pt x="757243" y="24867"/>
                    <a:pt x="762697" y="38033"/>
                    <a:pt x="762697" y="51760"/>
                  </a:cubicBezTo>
                  <a:lnTo>
                    <a:pt x="762697" y="123913"/>
                  </a:lnTo>
                  <a:cubicBezTo>
                    <a:pt x="762697" y="137641"/>
                    <a:pt x="757243" y="150807"/>
                    <a:pt x="747536" y="160514"/>
                  </a:cubicBezTo>
                  <a:cubicBezTo>
                    <a:pt x="737830" y="170221"/>
                    <a:pt x="724664" y="175674"/>
                    <a:pt x="710936" y="175674"/>
                  </a:cubicBezTo>
                  <a:lnTo>
                    <a:pt x="51760" y="175674"/>
                  </a:lnTo>
                  <a:cubicBezTo>
                    <a:pt x="38033" y="175674"/>
                    <a:pt x="24867" y="170221"/>
                    <a:pt x="15160" y="160514"/>
                  </a:cubicBezTo>
                  <a:cubicBezTo>
                    <a:pt x="5453" y="150807"/>
                    <a:pt x="0" y="137641"/>
                    <a:pt x="0" y="123913"/>
                  </a:cubicBezTo>
                  <a:lnTo>
                    <a:pt x="0" y="51760"/>
                  </a:lnTo>
                  <a:cubicBezTo>
                    <a:pt x="0" y="38033"/>
                    <a:pt x="5453" y="24867"/>
                    <a:pt x="15160" y="15160"/>
                  </a:cubicBezTo>
                  <a:cubicBezTo>
                    <a:pt x="24867" y="5453"/>
                    <a:pt x="38033" y="0"/>
                    <a:pt x="51760" y="0"/>
                  </a:cubicBezTo>
                  <a:close/>
                </a:path>
              </a:pathLst>
            </a:custGeom>
            <a:solidFill>
              <a:srgbClr val="5CE1E6"/>
            </a:solidFill>
            <a:ln w="38100" cap="sq">
              <a:solidFill>
                <a:srgbClr val="5CE1E6"/>
              </a:solidFill>
              <a:prstDash val="solid"/>
              <a:miter/>
            </a:ln>
          </p:spPr>
          <p:txBody>
            <a:bodyPr/>
            <a:lstStyle/>
            <a:p>
              <a:endParaRPr lang="en-US"/>
            </a:p>
          </p:txBody>
        </p:sp>
        <p:sp>
          <p:nvSpPr>
            <p:cNvPr id="9" name="TextBox 9"/>
            <p:cNvSpPr txBox="1"/>
            <p:nvPr/>
          </p:nvSpPr>
          <p:spPr>
            <a:xfrm>
              <a:off x="0" y="-38100"/>
              <a:ext cx="762697" cy="21377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0760226" y="1028700"/>
            <a:ext cx="1589108" cy="378965"/>
            <a:chOff x="0" y="0"/>
            <a:chExt cx="736650" cy="175674"/>
          </a:xfrm>
        </p:grpSpPr>
        <p:sp>
          <p:nvSpPr>
            <p:cNvPr id="11" name="Freeform 11"/>
            <p:cNvSpPr/>
            <p:nvPr/>
          </p:nvSpPr>
          <p:spPr>
            <a:xfrm>
              <a:off x="0" y="0"/>
              <a:ext cx="736650" cy="175674"/>
            </a:xfrm>
            <a:custGeom>
              <a:avLst/>
              <a:gdLst/>
              <a:ahLst/>
              <a:cxnLst/>
              <a:rect l="l" t="t" r="r" b="b"/>
              <a:pathLst>
                <a:path w="736650" h="175674">
                  <a:moveTo>
                    <a:pt x="53591" y="0"/>
                  </a:moveTo>
                  <a:lnTo>
                    <a:pt x="683060" y="0"/>
                  </a:lnTo>
                  <a:cubicBezTo>
                    <a:pt x="712657" y="0"/>
                    <a:pt x="736650" y="23993"/>
                    <a:pt x="736650" y="53591"/>
                  </a:cubicBezTo>
                  <a:lnTo>
                    <a:pt x="736650" y="122083"/>
                  </a:lnTo>
                  <a:cubicBezTo>
                    <a:pt x="736650" y="136296"/>
                    <a:pt x="731004" y="149927"/>
                    <a:pt x="720954" y="159978"/>
                  </a:cubicBezTo>
                  <a:cubicBezTo>
                    <a:pt x="710904" y="170028"/>
                    <a:pt x="697273" y="175674"/>
                    <a:pt x="683060" y="175674"/>
                  </a:cubicBezTo>
                  <a:lnTo>
                    <a:pt x="53591" y="175674"/>
                  </a:lnTo>
                  <a:cubicBezTo>
                    <a:pt x="23993" y="175674"/>
                    <a:pt x="0" y="151681"/>
                    <a:pt x="0" y="122083"/>
                  </a:cubicBezTo>
                  <a:lnTo>
                    <a:pt x="0" y="53591"/>
                  </a:lnTo>
                  <a:cubicBezTo>
                    <a:pt x="0" y="23993"/>
                    <a:pt x="23993" y="0"/>
                    <a:pt x="53591" y="0"/>
                  </a:cubicBezTo>
                  <a:close/>
                </a:path>
              </a:pathLst>
            </a:custGeom>
            <a:solidFill>
              <a:srgbClr val="5CE1E6"/>
            </a:solidFill>
            <a:ln w="38100" cap="sq">
              <a:solidFill>
                <a:srgbClr val="5CE1E6"/>
              </a:solidFill>
              <a:prstDash val="solid"/>
              <a:miter/>
            </a:ln>
          </p:spPr>
          <p:txBody>
            <a:bodyPr/>
            <a:lstStyle/>
            <a:p>
              <a:endParaRPr lang="en-US"/>
            </a:p>
          </p:txBody>
        </p:sp>
        <p:sp>
          <p:nvSpPr>
            <p:cNvPr id="12" name="TextBox 12"/>
            <p:cNvSpPr txBox="1"/>
            <p:nvPr/>
          </p:nvSpPr>
          <p:spPr>
            <a:xfrm>
              <a:off x="0" y="-38100"/>
              <a:ext cx="736650" cy="213774"/>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0275598" y="3622082"/>
            <a:ext cx="12652906" cy="1265290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6CE5E8"/>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657546" y="7919628"/>
            <a:ext cx="4672957" cy="4672957"/>
          </a:xfrm>
          <a:custGeom>
            <a:avLst/>
            <a:gdLst/>
            <a:ahLst/>
            <a:cxnLst/>
            <a:rect l="l" t="t" r="r" b="b"/>
            <a:pathLst>
              <a:path w="4672957" h="4672957">
                <a:moveTo>
                  <a:pt x="0" y="0"/>
                </a:moveTo>
                <a:lnTo>
                  <a:pt x="4672956" y="0"/>
                </a:lnTo>
                <a:lnTo>
                  <a:pt x="4672956" y="4672957"/>
                </a:lnTo>
                <a:lnTo>
                  <a:pt x="0" y="4672957"/>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362206" y="7408991"/>
            <a:ext cx="4380227" cy="832576"/>
            <a:chOff x="0" y="0"/>
            <a:chExt cx="1153640" cy="219279"/>
          </a:xfrm>
        </p:grpSpPr>
        <p:sp>
          <p:nvSpPr>
            <p:cNvPr id="18" name="Freeform 18"/>
            <p:cNvSpPr/>
            <p:nvPr/>
          </p:nvSpPr>
          <p:spPr>
            <a:xfrm>
              <a:off x="0" y="0"/>
              <a:ext cx="1153640" cy="219279"/>
            </a:xfrm>
            <a:custGeom>
              <a:avLst/>
              <a:gdLst/>
              <a:ahLst/>
              <a:cxnLst/>
              <a:rect l="l" t="t" r="r" b="b"/>
              <a:pathLst>
                <a:path w="1153640" h="219279">
                  <a:moveTo>
                    <a:pt x="19442" y="0"/>
                  </a:moveTo>
                  <a:lnTo>
                    <a:pt x="1134198" y="0"/>
                  </a:lnTo>
                  <a:cubicBezTo>
                    <a:pt x="1144936" y="0"/>
                    <a:pt x="1153640" y="8705"/>
                    <a:pt x="1153640" y="19442"/>
                  </a:cubicBezTo>
                  <a:lnTo>
                    <a:pt x="1153640" y="199837"/>
                  </a:lnTo>
                  <a:cubicBezTo>
                    <a:pt x="1153640" y="210575"/>
                    <a:pt x="1144936" y="219279"/>
                    <a:pt x="1134198" y="219279"/>
                  </a:cubicBezTo>
                  <a:lnTo>
                    <a:pt x="19442" y="219279"/>
                  </a:lnTo>
                  <a:cubicBezTo>
                    <a:pt x="8705" y="219279"/>
                    <a:pt x="0" y="210575"/>
                    <a:pt x="0" y="199837"/>
                  </a:cubicBezTo>
                  <a:lnTo>
                    <a:pt x="0" y="19442"/>
                  </a:lnTo>
                  <a:cubicBezTo>
                    <a:pt x="0" y="8705"/>
                    <a:pt x="8705" y="0"/>
                    <a:pt x="19442" y="0"/>
                  </a:cubicBezTo>
                  <a:close/>
                </a:path>
              </a:pathLst>
            </a:custGeom>
            <a:solidFill>
              <a:srgbClr val="5CE1E6"/>
            </a:solidFill>
          </p:spPr>
          <p:txBody>
            <a:bodyPr/>
            <a:lstStyle/>
            <a:p>
              <a:endParaRPr lang="en-US"/>
            </a:p>
          </p:txBody>
        </p:sp>
        <p:sp>
          <p:nvSpPr>
            <p:cNvPr id="19" name="TextBox 19"/>
            <p:cNvSpPr txBox="1"/>
            <p:nvPr/>
          </p:nvSpPr>
          <p:spPr>
            <a:xfrm>
              <a:off x="0" y="-38100"/>
              <a:ext cx="1153640" cy="257379"/>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1362206" y="7690024"/>
            <a:ext cx="4380227" cy="318135"/>
          </a:xfrm>
          <a:prstGeom prst="rect">
            <a:avLst/>
          </a:prstGeom>
        </p:spPr>
        <p:txBody>
          <a:bodyPr lIns="0" tIns="0" rIns="0" bIns="0" rtlCol="0" anchor="t">
            <a:spAutoFit/>
          </a:bodyPr>
          <a:lstStyle/>
          <a:p>
            <a:pPr algn="ctr">
              <a:lnSpc>
                <a:spcPts val="2400"/>
              </a:lnSpc>
            </a:pPr>
            <a:r>
              <a:rPr lang="en-US" sz="2400" b="1">
                <a:solidFill>
                  <a:srgbClr val="001A3D"/>
                </a:solidFill>
                <a:latin typeface="Montserrat Bold"/>
                <a:ea typeface="Montserrat Bold"/>
                <a:cs typeface="Montserrat Bold"/>
                <a:sym typeface="Montserrat Bold"/>
              </a:rPr>
              <a:t>START PRESENTATION</a:t>
            </a:r>
          </a:p>
        </p:txBody>
      </p:sp>
      <p:sp>
        <p:nvSpPr>
          <p:cNvPr id="21" name="TextBox 21"/>
          <p:cNvSpPr txBox="1"/>
          <p:nvPr/>
        </p:nvSpPr>
        <p:spPr>
          <a:xfrm>
            <a:off x="1146866" y="2152713"/>
            <a:ext cx="11202468" cy="2590800"/>
          </a:xfrm>
          <a:prstGeom prst="rect">
            <a:avLst/>
          </a:prstGeom>
        </p:spPr>
        <p:txBody>
          <a:bodyPr lIns="0" tIns="0" rIns="0" bIns="0" rtlCol="0" anchor="t">
            <a:spAutoFit/>
          </a:bodyPr>
          <a:lstStyle/>
          <a:p>
            <a:pPr algn="l">
              <a:lnSpc>
                <a:spcPts val="10200"/>
              </a:lnSpc>
            </a:pPr>
            <a:r>
              <a:rPr lang="en-US" sz="8500" b="1">
                <a:solidFill>
                  <a:srgbClr val="FFFFFF"/>
                </a:solidFill>
                <a:latin typeface="Montserrat Ultra-Bold"/>
                <a:ea typeface="Montserrat Ultra-Bold"/>
                <a:cs typeface="Montserrat Ultra-Bold"/>
                <a:sym typeface="Montserrat Ultra-Bold"/>
              </a:rPr>
              <a:t>MEDICONNECT PROJECT</a:t>
            </a:r>
          </a:p>
        </p:txBody>
      </p:sp>
      <p:sp>
        <p:nvSpPr>
          <p:cNvPr id="22" name="TextBox 22"/>
          <p:cNvSpPr txBox="1"/>
          <p:nvPr/>
        </p:nvSpPr>
        <p:spPr>
          <a:xfrm>
            <a:off x="14842349" y="1113448"/>
            <a:ext cx="1474796"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ABOUT US</a:t>
            </a:r>
          </a:p>
        </p:txBody>
      </p:sp>
      <p:sp>
        <p:nvSpPr>
          <p:cNvPr id="23" name="TextBox 23"/>
          <p:cNvSpPr txBox="1"/>
          <p:nvPr/>
        </p:nvSpPr>
        <p:spPr>
          <a:xfrm>
            <a:off x="12874672" y="1113448"/>
            <a:ext cx="1388538"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OUR CONTACT</a:t>
            </a:r>
          </a:p>
        </p:txBody>
      </p:sp>
      <p:sp>
        <p:nvSpPr>
          <p:cNvPr id="24" name="TextBox 24"/>
          <p:cNvSpPr txBox="1"/>
          <p:nvPr/>
        </p:nvSpPr>
        <p:spPr>
          <a:xfrm>
            <a:off x="10931967" y="1113448"/>
            <a:ext cx="1245625"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SERVICE</a:t>
            </a:r>
          </a:p>
        </p:txBody>
      </p:sp>
      <p:sp>
        <p:nvSpPr>
          <p:cNvPr id="25" name="TextBox 25"/>
          <p:cNvSpPr txBox="1"/>
          <p:nvPr/>
        </p:nvSpPr>
        <p:spPr>
          <a:xfrm>
            <a:off x="1318663" y="4926013"/>
            <a:ext cx="9489175" cy="36830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bY 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61238" y="1940469"/>
            <a:ext cx="15365525" cy="7317831"/>
          </a:xfrm>
          <a:custGeom>
            <a:avLst/>
            <a:gdLst/>
            <a:ahLst/>
            <a:cxnLst/>
            <a:rect l="l" t="t" r="r" b="b"/>
            <a:pathLst>
              <a:path w="15365525" h="7317831">
                <a:moveTo>
                  <a:pt x="0" y="0"/>
                </a:moveTo>
                <a:lnTo>
                  <a:pt x="15365524" y="0"/>
                </a:lnTo>
                <a:lnTo>
                  <a:pt x="15365524" y="7317831"/>
                </a:lnTo>
                <a:lnTo>
                  <a:pt x="0" y="731783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1918" y="159703"/>
            <a:ext cx="100036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1.5. Contact 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387693" y="1870417"/>
            <a:ext cx="15512615" cy="7387883"/>
          </a:xfrm>
          <a:custGeom>
            <a:avLst/>
            <a:gdLst/>
            <a:ahLst/>
            <a:cxnLst/>
            <a:rect l="l" t="t" r="r" b="b"/>
            <a:pathLst>
              <a:path w="15512615" h="7387883">
                <a:moveTo>
                  <a:pt x="0" y="0"/>
                </a:moveTo>
                <a:lnTo>
                  <a:pt x="15512614" y="0"/>
                </a:lnTo>
                <a:lnTo>
                  <a:pt x="15512614" y="7387883"/>
                </a:lnTo>
                <a:lnTo>
                  <a:pt x="0" y="738788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43000" y="256052"/>
            <a:ext cx="12746881" cy="1545295"/>
          </a:xfrm>
          <a:prstGeom prst="rect">
            <a:avLst/>
          </a:prstGeom>
        </p:spPr>
        <p:txBody>
          <a:bodyPr wrap="square" lIns="0" tIns="0" rIns="0" bIns="0" rtlCol="0" anchor="t">
            <a:spAutoFit/>
          </a:bodyPr>
          <a:lstStyle/>
          <a:p>
            <a:pPr marL="1986285" lvl="1" indent="-993143" algn="ctr">
              <a:lnSpc>
                <a:spcPts val="12880"/>
              </a:lnSpc>
              <a:buAutoNum type="arabicPeriod"/>
            </a:pPr>
            <a:r>
              <a:rPr lang="en-US" sz="9200" b="1">
                <a:solidFill>
                  <a:srgbClr val="000000"/>
                </a:solidFill>
                <a:latin typeface="Canva Sans Bold"/>
                <a:ea typeface="Canva Sans Bold"/>
                <a:cs typeface="Canva Sans Bold"/>
                <a:sym typeface="Canva Sans Bold"/>
              </a:rPr>
              <a:t>6. Medical News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EC4E958A-6E4C-53ED-EE6F-DA6C2C69F5A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D9A9271-4017-C213-5731-07DD0426A343}"/>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2. Patients</a:t>
            </a:r>
          </a:p>
        </p:txBody>
      </p:sp>
      <p:sp>
        <p:nvSpPr>
          <p:cNvPr id="15" name="TextBox 14">
            <a:extLst>
              <a:ext uri="{FF2B5EF4-FFF2-40B4-BE49-F238E27FC236}">
                <a16:creationId xmlns:a16="http://schemas.microsoft.com/office/drawing/2014/main" id="{8C828025-2725-83FB-76C9-174C760683B0}"/>
              </a:ext>
            </a:extLst>
          </p:cNvPr>
          <p:cNvSpPr txBox="1"/>
          <p:nvPr/>
        </p:nvSpPr>
        <p:spPr>
          <a:xfrm>
            <a:off x="838200" y="2095500"/>
            <a:ext cx="14020800" cy="5909310"/>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patient dashboard</a:t>
            </a:r>
          </a:p>
          <a:p>
            <a:pPr marL="685800" indent="-685800">
              <a:buFont typeface="Arial" panose="020B0604020202020204" pitchFamily="34" charset="0"/>
              <a:buChar char="•"/>
            </a:pPr>
            <a:r>
              <a:rPr lang="en-US" sz="5400"/>
              <a:t>Quickly browse their upcoming appointments and their appointment history</a:t>
            </a:r>
          </a:p>
          <a:p>
            <a:pPr marL="685800" indent="-685800">
              <a:buFont typeface="Arial" panose="020B0604020202020204" pitchFamily="34" charset="0"/>
              <a:buChar char="•"/>
            </a:pPr>
            <a:r>
              <a:rPr lang="en-US" sz="5400"/>
              <a:t>Find a specialized doctor and book appointment</a:t>
            </a:r>
          </a:p>
          <a:p>
            <a:pPr marL="685800" indent="-685800">
              <a:buFont typeface="Arial" panose="020B0604020202020204" pitchFamily="34" charset="0"/>
              <a:buChar char="•"/>
            </a:pPr>
            <a:r>
              <a:rPr lang="en-US" sz="5400"/>
              <a:t>View and edit personal profile</a:t>
            </a:r>
          </a:p>
          <a:p>
            <a:pPr marL="685800" indent="-685800">
              <a:buFont typeface="Arial" panose="020B0604020202020204" pitchFamily="34" charset="0"/>
              <a:buChar char="•"/>
            </a:pPr>
            <a:r>
              <a:rPr lang="en-US" sz="5400"/>
              <a:t>Quickly view the lastest medical news</a:t>
            </a:r>
          </a:p>
        </p:txBody>
      </p:sp>
    </p:spTree>
    <p:extLst>
      <p:ext uri="{BB962C8B-B14F-4D97-AF65-F5344CB8AC3E}">
        <p14:creationId xmlns:p14="http://schemas.microsoft.com/office/powerpoint/2010/main" val="29611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91026" y="1910024"/>
            <a:ext cx="15305948" cy="8027085"/>
          </a:xfrm>
          <a:custGeom>
            <a:avLst/>
            <a:gdLst/>
            <a:ahLst/>
            <a:cxnLst/>
            <a:rect l="l" t="t" r="r" b="b"/>
            <a:pathLst>
              <a:path w="15305948" h="8027085">
                <a:moveTo>
                  <a:pt x="0" y="0"/>
                </a:moveTo>
                <a:lnTo>
                  <a:pt x="15305948" y="0"/>
                </a:lnTo>
                <a:lnTo>
                  <a:pt x="15305948" y="8027086"/>
                </a:lnTo>
                <a:lnTo>
                  <a:pt x="0" y="8027086"/>
                </a:lnTo>
                <a:lnTo>
                  <a:pt x="0" y="0"/>
                </a:lnTo>
                <a:close/>
              </a:path>
            </a:pathLst>
          </a:custGeom>
          <a:blipFill>
            <a:blip r:embed="rId2"/>
            <a:stretch>
              <a:fillRect t="-11446" b="-57124"/>
            </a:stretch>
          </a:blipFill>
        </p:spPr>
        <p:txBody>
          <a:bodyPr/>
          <a:lstStyle/>
          <a:p>
            <a:endParaRPr lang="en-US"/>
          </a:p>
        </p:txBody>
      </p:sp>
      <p:sp>
        <p:nvSpPr>
          <p:cNvPr id="3" name="TextBox 3"/>
          <p:cNvSpPr txBox="1"/>
          <p:nvPr/>
        </p:nvSpPr>
        <p:spPr>
          <a:xfrm>
            <a:off x="0" y="159703"/>
            <a:ext cx="144018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2.1. Patient 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527307" y="1984359"/>
            <a:ext cx="15233385" cy="7273941"/>
          </a:xfrm>
          <a:custGeom>
            <a:avLst/>
            <a:gdLst/>
            <a:ahLst/>
            <a:cxnLst/>
            <a:rect l="l" t="t" r="r" b="b"/>
            <a:pathLst>
              <a:path w="15233385" h="7273941">
                <a:moveTo>
                  <a:pt x="0" y="0"/>
                </a:moveTo>
                <a:lnTo>
                  <a:pt x="15233386" y="0"/>
                </a:lnTo>
                <a:lnTo>
                  <a:pt x="15233386" y="7273941"/>
                </a:lnTo>
                <a:lnTo>
                  <a:pt x="0" y="727394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19634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2.2. Doctor Search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251133" y="2000813"/>
            <a:ext cx="15785735" cy="7596885"/>
          </a:xfrm>
          <a:custGeom>
            <a:avLst/>
            <a:gdLst/>
            <a:ahLst/>
            <a:cxnLst/>
            <a:rect l="l" t="t" r="r" b="b"/>
            <a:pathLst>
              <a:path w="15785735" h="7596885">
                <a:moveTo>
                  <a:pt x="0" y="0"/>
                </a:moveTo>
                <a:lnTo>
                  <a:pt x="15785734" y="0"/>
                </a:lnTo>
                <a:lnTo>
                  <a:pt x="15785734" y="7596885"/>
                </a:lnTo>
                <a:lnTo>
                  <a:pt x="0" y="75968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114300"/>
            <a:ext cx="16001999"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2.3. Appointment Booking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787159" y="2068086"/>
            <a:ext cx="14713682" cy="7409607"/>
          </a:xfrm>
          <a:custGeom>
            <a:avLst/>
            <a:gdLst/>
            <a:ahLst/>
            <a:cxnLst/>
            <a:rect l="l" t="t" r="r" b="b"/>
            <a:pathLst>
              <a:path w="14713682" h="7409607">
                <a:moveTo>
                  <a:pt x="0" y="0"/>
                </a:moveTo>
                <a:lnTo>
                  <a:pt x="14713682" y="0"/>
                </a:lnTo>
                <a:lnTo>
                  <a:pt x="14713682" y="7409608"/>
                </a:lnTo>
                <a:lnTo>
                  <a:pt x="0" y="7409608"/>
                </a:lnTo>
                <a:lnTo>
                  <a:pt x="0" y="0"/>
                </a:lnTo>
                <a:close/>
              </a:path>
            </a:pathLst>
          </a:custGeom>
          <a:blipFill>
            <a:blip r:embed="rId2"/>
            <a:stretch>
              <a:fillRect l="-1201" t="-14146" r="-1201" b="-76491"/>
            </a:stretch>
          </a:blipFill>
        </p:spPr>
        <p:txBody>
          <a:bodyPr/>
          <a:lstStyle/>
          <a:p>
            <a:endParaRPr lang="en-US"/>
          </a:p>
        </p:txBody>
      </p:sp>
      <p:sp>
        <p:nvSpPr>
          <p:cNvPr id="3" name="TextBox 3"/>
          <p:cNvSpPr txBox="1"/>
          <p:nvPr/>
        </p:nvSpPr>
        <p:spPr>
          <a:xfrm>
            <a:off x="-1600200" y="190500"/>
            <a:ext cx="17318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2.4. Patient Appointment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2234549" y="1726247"/>
            <a:ext cx="13818903" cy="8214611"/>
          </a:xfrm>
          <a:custGeom>
            <a:avLst/>
            <a:gdLst/>
            <a:ahLst/>
            <a:cxnLst/>
            <a:rect l="l" t="t" r="r" b="b"/>
            <a:pathLst>
              <a:path w="13818903" h="8214611">
                <a:moveTo>
                  <a:pt x="0" y="0"/>
                </a:moveTo>
                <a:lnTo>
                  <a:pt x="13818902" y="0"/>
                </a:lnTo>
                <a:lnTo>
                  <a:pt x="13818902" y="8214612"/>
                </a:lnTo>
                <a:lnTo>
                  <a:pt x="0" y="8214612"/>
                </a:lnTo>
                <a:lnTo>
                  <a:pt x="0" y="0"/>
                </a:lnTo>
                <a:close/>
              </a:path>
            </a:pathLst>
          </a:custGeom>
          <a:blipFill>
            <a:blip r:embed="rId2"/>
            <a:stretch>
              <a:fillRect l="-1699" r="-1699" b="-48720"/>
            </a:stretch>
          </a:blipFill>
        </p:spPr>
        <p:txBody>
          <a:bodyPr/>
          <a:lstStyle/>
          <a:p>
            <a:endParaRPr lang="en-US"/>
          </a:p>
        </p:txBody>
      </p:sp>
      <p:sp>
        <p:nvSpPr>
          <p:cNvPr id="3" name="TextBox 3"/>
          <p:cNvSpPr txBox="1"/>
          <p:nvPr/>
        </p:nvSpPr>
        <p:spPr>
          <a:xfrm>
            <a:off x="-762000" y="27214"/>
            <a:ext cx="12442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2.5. Patient Profile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12AD31B2-7041-BD18-9821-579FDD2C8F4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C8D03EF-634A-9EE1-7240-7029C5ED89AD}"/>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3. Doctors</a:t>
            </a:r>
          </a:p>
        </p:txBody>
      </p:sp>
      <p:sp>
        <p:nvSpPr>
          <p:cNvPr id="15" name="TextBox 14">
            <a:extLst>
              <a:ext uri="{FF2B5EF4-FFF2-40B4-BE49-F238E27FC236}">
                <a16:creationId xmlns:a16="http://schemas.microsoft.com/office/drawing/2014/main" id="{50AE5C08-4FCE-F595-3274-0687FCCE73C3}"/>
              </a:ext>
            </a:extLst>
          </p:cNvPr>
          <p:cNvSpPr txBox="1"/>
          <p:nvPr/>
        </p:nvSpPr>
        <p:spPr>
          <a:xfrm>
            <a:off x="838200" y="2095500"/>
            <a:ext cx="14020800" cy="3416320"/>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doctor dashboard</a:t>
            </a:r>
          </a:p>
          <a:p>
            <a:pPr marL="685800" indent="-685800">
              <a:buFont typeface="Arial" panose="020B0604020202020204" pitchFamily="34" charset="0"/>
              <a:buChar char="•"/>
            </a:pPr>
            <a:r>
              <a:rPr lang="en-US" sz="5400"/>
              <a:t>Quickly view their upcoming appointments</a:t>
            </a:r>
          </a:p>
          <a:p>
            <a:pPr marL="685800" indent="-685800">
              <a:buFont typeface="Arial" panose="020B0604020202020204" pitchFamily="34" charset="0"/>
              <a:buChar char="•"/>
            </a:pPr>
            <a:r>
              <a:rPr lang="en-US" sz="5400"/>
              <a:t>Creating flexible timeslot for patients</a:t>
            </a:r>
          </a:p>
          <a:p>
            <a:pPr marL="685800" indent="-685800">
              <a:buFont typeface="Arial" panose="020B0604020202020204" pitchFamily="34" charset="0"/>
              <a:buChar char="•"/>
            </a:pPr>
            <a:r>
              <a:rPr lang="en-US" sz="5400"/>
              <a:t>View and edit their personal profile</a:t>
            </a:r>
          </a:p>
        </p:txBody>
      </p:sp>
    </p:spTree>
    <p:extLst>
      <p:ext uri="{BB962C8B-B14F-4D97-AF65-F5344CB8AC3E}">
        <p14:creationId xmlns:p14="http://schemas.microsoft.com/office/powerpoint/2010/main" val="1947520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800582"/>
            <a:ext cx="16230600" cy="7384923"/>
          </a:xfrm>
          <a:custGeom>
            <a:avLst/>
            <a:gdLst/>
            <a:ahLst/>
            <a:cxnLst/>
            <a:rect l="l" t="t" r="r" b="b"/>
            <a:pathLst>
              <a:path w="16230600" h="7384923">
                <a:moveTo>
                  <a:pt x="0" y="0"/>
                </a:moveTo>
                <a:lnTo>
                  <a:pt x="16230600" y="0"/>
                </a:lnTo>
                <a:lnTo>
                  <a:pt x="16230600" y="7384923"/>
                </a:lnTo>
                <a:lnTo>
                  <a:pt x="0" y="738492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54686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3.1. Doctor Dashboard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60082" y="0"/>
            <a:ext cx="8603573" cy="10287000"/>
            <a:chOff x="0" y="0"/>
            <a:chExt cx="8603361" cy="10286746"/>
          </a:xfrm>
        </p:grpSpPr>
        <p:sp>
          <p:nvSpPr>
            <p:cNvPr id="3" name="Freeform 3"/>
            <p:cNvSpPr/>
            <p:nvPr/>
          </p:nvSpPr>
          <p:spPr>
            <a:xfrm>
              <a:off x="-50" y="-127"/>
              <a:ext cx="8603411" cy="10286873"/>
            </a:xfrm>
            <a:custGeom>
              <a:avLst/>
              <a:gdLst/>
              <a:ahLst/>
              <a:cxnLst/>
              <a:rect l="l" t="t" r="r" b="b"/>
              <a:pathLst>
                <a:path w="8603411" h="10286873">
                  <a:moveTo>
                    <a:pt x="8603411" y="10251440"/>
                  </a:moveTo>
                  <a:cubicBezTo>
                    <a:pt x="8603411" y="10284587"/>
                    <a:pt x="8592743" y="10286873"/>
                    <a:pt x="8564930" y="10286873"/>
                  </a:cubicBezTo>
                  <a:cubicBezTo>
                    <a:pt x="5710351" y="10286238"/>
                    <a:pt x="2855899" y="10286238"/>
                    <a:pt x="1320" y="10286238"/>
                  </a:cubicBezTo>
                  <a:cubicBezTo>
                    <a:pt x="-2744" y="10272395"/>
                    <a:pt x="3606" y="10259822"/>
                    <a:pt x="6527" y="10246995"/>
                  </a:cubicBezTo>
                  <a:cubicBezTo>
                    <a:pt x="132003" y="9685401"/>
                    <a:pt x="257606" y="9123934"/>
                    <a:pt x="383463" y="8562467"/>
                  </a:cubicBezTo>
                  <a:cubicBezTo>
                    <a:pt x="562914" y="7761986"/>
                    <a:pt x="742746" y="6961632"/>
                    <a:pt x="922070" y="6161151"/>
                  </a:cubicBezTo>
                  <a:cubicBezTo>
                    <a:pt x="1143558" y="5172583"/>
                    <a:pt x="1364538" y="4184015"/>
                    <a:pt x="1585899" y="3195574"/>
                  </a:cubicBezTo>
                  <a:cubicBezTo>
                    <a:pt x="1810816" y="2191385"/>
                    <a:pt x="2035860" y="1187323"/>
                    <a:pt x="2261412" y="183261"/>
                  </a:cubicBezTo>
                  <a:cubicBezTo>
                    <a:pt x="2275128" y="122174"/>
                    <a:pt x="2283891" y="59690"/>
                    <a:pt x="2306116" y="635"/>
                  </a:cubicBezTo>
                  <a:cubicBezTo>
                    <a:pt x="4392472" y="635"/>
                    <a:pt x="6478828" y="635"/>
                    <a:pt x="8565184" y="0"/>
                  </a:cubicBezTo>
                  <a:cubicBezTo>
                    <a:pt x="8593505" y="0"/>
                    <a:pt x="8603157" y="3429"/>
                    <a:pt x="8603157" y="35814"/>
                  </a:cubicBezTo>
                  <a:cubicBezTo>
                    <a:pt x="8602395" y="3441065"/>
                    <a:pt x="8602395" y="6846316"/>
                    <a:pt x="8603411" y="10251440"/>
                  </a:cubicBezTo>
                  <a:lnTo>
                    <a:pt x="8603411" y="10251440"/>
                  </a:lnTo>
                  <a:close/>
                </a:path>
              </a:pathLst>
            </a:custGeom>
            <a:blipFill>
              <a:blip r:embed="rId2"/>
              <a:stretch>
                <a:fillRect l="-39563" r="-39563"/>
              </a:stretch>
            </a:blipFill>
          </p:spPr>
          <p:txBody>
            <a:bodyPr/>
            <a:lstStyle/>
            <a:p>
              <a:endParaRPr lang="en-US"/>
            </a:p>
          </p:txBody>
        </p:sp>
      </p:grpSp>
      <p:sp>
        <p:nvSpPr>
          <p:cNvPr id="4" name="TextBox 4"/>
          <p:cNvSpPr txBox="1"/>
          <p:nvPr/>
        </p:nvSpPr>
        <p:spPr>
          <a:xfrm>
            <a:off x="1327950" y="410483"/>
            <a:ext cx="9182100" cy="2196212"/>
          </a:xfrm>
          <a:prstGeom prst="rect">
            <a:avLst/>
          </a:prstGeom>
        </p:spPr>
        <p:txBody>
          <a:bodyPr lIns="0" tIns="0" rIns="0" bIns="0" rtlCol="0" anchor="t">
            <a:spAutoFit/>
          </a:bodyPr>
          <a:lstStyle/>
          <a:p>
            <a:pPr algn="l">
              <a:lnSpc>
                <a:spcPts val="8372"/>
              </a:lnSpc>
            </a:pPr>
            <a:r>
              <a:rPr lang="en-US" sz="9200">
                <a:solidFill>
                  <a:srgbClr val="000000"/>
                </a:solidFill>
                <a:latin typeface="Etna Sans Serif"/>
                <a:ea typeface="Etna Sans Serif"/>
                <a:cs typeface="Etna Sans Serif"/>
                <a:sym typeface="Etna Sans Serif"/>
              </a:rPr>
              <a:t>Introduction to </a:t>
            </a:r>
          </a:p>
          <a:p>
            <a:pPr algn="l">
              <a:lnSpc>
                <a:spcPts val="8372"/>
              </a:lnSpc>
            </a:pPr>
            <a:r>
              <a:rPr lang="en-US" sz="9200">
                <a:solidFill>
                  <a:srgbClr val="000000"/>
                </a:solidFill>
                <a:latin typeface="Etna Sans Serif"/>
                <a:ea typeface="Etna Sans Serif"/>
                <a:cs typeface="Etna Sans Serif"/>
                <a:sym typeface="Etna Sans Serif"/>
              </a:rPr>
              <a:t>Mediconnect</a:t>
            </a:r>
          </a:p>
        </p:txBody>
      </p:sp>
      <p:sp>
        <p:nvSpPr>
          <p:cNvPr id="5" name="TextBox 5"/>
          <p:cNvSpPr txBox="1"/>
          <p:nvPr/>
        </p:nvSpPr>
        <p:spPr>
          <a:xfrm>
            <a:off x="531066" y="2666009"/>
            <a:ext cx="10025850" cy="7386638"/>
          </a:xfrm>
          <a:prstGeom prst="rect">
            <a:avLst/>
          </a:prstGeom>
        </p:spPr>
        <p:txBody>
          <a:bodyPr wrap="square" lIns="0" tIns="0" rIns="0" bIns="0" rtlCol="0" anchor="t">
            <a:spAutoFit/>
          </a:bodyPr>
          <a:lstStyle/>
          <a:p>
            <a:r>
              <a:rPr lang="en-US" sz="3200">
                <a:latin typeface="Poppins" panose="00000500000000000000" pitchFamily="2" charset="0"/>
                <a:cs typeface="Poppins" panose="00000500000000000000" pitchFamily="2" charset="0"/>
              </a:rPr>
              <a:t>Mediconnect is a website designed to connect patients and doctors in a simple and efficient way.</a:t>
            </a:r>
          </a:p>
          <a:p>
            <a:endParaRPr lang="en-US" sz="3200">
              <a:latin typeface="Poppins" panose="00000500000000000000" pitchFamily="2" charset="0"/>
              <a:cs typeface="Poppins" panose="00000500000000000000" pitchFamily="2" charset="0"/>
            </a:endParaRPr>
          </a:p>
          <a:p>
            <a:r>
              <a:rPr lang="en-US" sz="3200">
                <a:latin typeface="Poppins" panose="00000500000000000000" pitchFamily="2" charset="0"/>
                <a:cs typeface="Poppins" panose="00000500000000000000" pitchFamily="2" charset="0"/>
              </a:rPr>
              <a:t>The main problem Mediconnect aims to solve is the difficulty patients face when trying to book medical appointments and access reliable health information.</a:t>
            </a:r>
          </a:p>
          <a:p>
            <a:endParaRPr lang="en-US" sz="3200">
              <a:latin typeface="Poppins" panose="00000500000000000000" pitchFamily="2" charset="0"/>
              <a:cs typeface="Poppins" panose="00000500000000000000" pitchFamily="2" charset="0"/>
            </a:endParaRPr>
          </a:p>
          <a:p>
            <a:r>
              <a:rPr lang="en-US" sz="3200">
                <a:latin typeface="Poppins" panose="00000500000000000000" pitchFamily="2" charset="0"/>
                <a:cs typeface="Poppins" panose="00000500000000000000" pitchFamily="2" charset="0"/>
              </a:rPr>
              <a:t>The website is developed using PHP with the Laravel Framework, utilizing the Blade Template Engine for user interface development. The system combines HTML, CSS, and JavaScript to create an intuitive and user-friendly interface. Data is managed through a MySQL database.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779578"/>
            <a:ext cx="16083956" cy="7720299"/>
          </a:xfrm>
          <a:custGeom>
            <a:avLst/>
            <a:gdLst/>
            <a:ahLst/>
            <a:cxnLst/>
            <a:rect l="l" t="t" r="r" b="b"/>
            <a:pathLst>
              <a:path w="16083956" h="7720299">
                <a:moveTo>
                  <a:pt x="0" y="0"/>
                </a:moveTo>
                <a:lnTo>
                  <a:pt x="16083956" y="0"/>
                </a:lnTo>
                <a:lnTo>
                  <a:pt x="16083956" y="7720299"/>
                </a:lnTo>
                <a:lnTo>
                  <a:pt x="0" y="77202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7200" y="175769"/>
            <a:ext cx="18516600" cy="1222707"/>
          </a:xfrm>
          <a:prstGeom prst="rect">
            <a:avLst/>
          </a:prstGeom>
        </p:spPr>
        <p:txBody>
          <a:bodyPr wrap="square" lIns="0" tIns="0" rIns="0" bIns="0" rtlCol="0" anchor="t">
            <a:spAutoFit/>
          </a:bodyPr>
          <a:lstStyle/>
          <a:p>
            <a:pPr marL="788084" lvl="1" algn="ctr">
              <a:lnSpc>
                <a:spcPts val="10220"/>
              </a:lnSpc>
            </a:pPr>
            <a:r>
              <a:rPr lang="en-US" sz="7300" b="1">
                <a:solidFill>
                  <a:srgbClr val="000000"/>
                </a:solidFill>
                <a:latin typeface="Canva Sans Bold"/>
                <a:ea typeface="Canva Sans Bold"/>
                <a:cs typeface="Canva Sans Bold"/>
                <a:sym typeface="Canva Sans Bold"/>
              </a:rPr>
              <a:t>3.2. Doctor Appointment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061490"/>
            <a:ext cx="16230600" cy="7196810"/>
          </a:xfrm>
          <a:custGeom>
            <a:avLst/>
            <a:gdLst/>
            <a:ahLst/>
            <a:cxnLst/>
            <a:rect l="l" t="t" r="r" b="b"/>
            <a:pathLst>
              <a:path w="16230600" h="7196810">
                <a:moveTo>
                  <a:pt x="0" y="0"/>
                </a:moveTo>
                <a:lnTo>
                  <a:pt x="16230600" y="0"/>
                </a:lnTo>
                <a:lnTo>
                  <a:pt x="16230600" y="7196810"/>
                </a:lnTo>
                <a:lnTo>
                  <a:pt x="0" y="7196810"/>
                </a:lnTo>
                <a:lnTo>
                  <a:pt x="0" y="0"/>
                </a:lnTo>
                <a:close/>
              </a:path>
            </a:pathLst>
          </a:custGeom>
          <a:blipFill>
            <a:blip r:embed="rId2"/>
            <a:stretch>
              <a:fillRect l="-6015" r="-5184"/>
            </a:stretch>
          </a:blipFill>
        </p:spPr>
        <p:txBody>
          <a:bodyPr/>
          <a:lstStyle/>
          <a:p>
            <a:endParaRPr lang="en-US"/>
          </a:p>
        </p:txBody>
      </p:sp>
      <p:sp>
        <p:nvSpPr>
          <p:cNvPr id="3" name="TextBox 3"/>
          <p:cNvSpPr txBox="1"/>
          <p:nvPr/>
        </p:nvSpPr>
        <p:spPr>
          <a:xfrm>
            <a:off x="-1219200" y="10886"/>
            <a:ext cx="144018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3.3. Doctor Schedule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933405"/>
            <a:ext cx="16230600" cy="7750111"/>
          </a:xfrm>
          <a:custGeom>
            <a:avLst/>
            <a:gdLst/>
            <a:ahLst/>
            <a:cxnLst/>
            <a:rect l="l" t="t" r="r" b="b"/>
            <a:pathLst>
              <a:path w="16230600" h="7750111">
                <a:moveTo>
                  <a:pt x="0" y="0"/>
                </a:moveTo>
                <a:lnTo>
                  <a:pt x="16230600" y="0"/>
                </a:lnTo>
                <a:lnTo>
                  <a:pt x="16230600" y="7750112"/>
                </a:lnTo>
                <a:lnTo>
                  <a:pt x="0" y="775011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18872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3.4. Doctor Profile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1A6B0357-DA1A-1B51-D3A7-13EB2A64A03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0D82B1F-02F0-3686-16AF-231CCF421744}"/>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4. Admin</a:t>
            </a:r>
          </a:p>
        </p:txBody>
      </p:sp>
      <p:sp>
        <p:nvSpPr>
          <p:cNvPr id="15" name="TextBox 14">
            <a:extLst>
              <a:ext uri="{FF2B5EF4-FFF2-40B4-BE49-F238E27FC236}">
                <a16:creationId xmlns:a16="http://schemas.microsoft.com/office/drawing/2014/main" id="{FB9DF320-0BC1-859D-7AFF-B630C624BAE4}"/>
              </a:ext>
            </a:extLst>
          </p:cNvPr>
          <p:cNvSpPr txBox="1"/>
          <p:nvPr/>
        </p:nvSpPr>
        <p:spPr>
          <a:xfrm>
            <a:off x="838200" y="2095500"/>
            <a:ext cx="15163800" cy="5909310"/>
          </a:xfrm>
          <a:prstGeom prst="rect">
            <a:avLst/>
          </a:prstGeom>
          <a:noFill/>
        </p:spPr>
        <p:txBody>
          <a:bodyPr wrap="square" rtlCol="0">
            <a:spAutoFit/>
          </a:bodyPr>
          <a:lstStyle/>
          <a:p>
            <a:pPr marL="685800" indent="-685800">
              <a:buFont typeface="Arial" panose="020B0604020202020204" pitchFamily="34" charset="0"/>
              <a:buChar char="•"/>
            </a:pPr>
            <a:r>
              <a:rPr lang="en-US" sz="5400"/>
              <a:t>Can create new accounts and manage all patients and doctors accounts and view their personal profile</a:t>
            </a:r>
          </a:p>
          <a:p>
            <a:pPr marL="685800" indent="-685800">
              <a:buFont typeface="Arial" panose="020B0604020202020204" pitchFamily="34" charset="0"/>
              <a:buChar char="•"/>
            </a:pPr>
            <a:r>
              <a:rPr lang="en-US" sz="5400"/>
              <a:t>View and edit all appointments</a:t>
            </a:r>
          </a:p>
          <a:p>
            <a:pPr marL="685800" indent="-685800">
              <a:buFont typeface="Arial" panose="020B0604020202020204" pitchFamily="34" charset="0"/>
              <a:buChar char="•"/>
            </a:pPr>
            <a:r>
              <a:rPr lang="en-US" sz="5400"/>
              <a:t>Post new medical news</a:t>
            </a:r>
          </a:p>
          <a:p>
            <a:pPr marL="685800" indent="-685800">
              <a:buFont typeface="Arial" panose="020B0604020202020204" pitchFamily="34" charset="0"/>
              <a:buChar char="•"/>
            </a:pPr>
            <a:r>
              <a:rPr lang="en-US" sz="5400"/>
              <a:t>View patients feedback</a:t>
            </a:r>
          </a:p>
          <a:p>
            <a:pPr marL="685800" indent="-685800">
              <a:buFont typeface="Arial" panose="020B0604020202020204" pitchFamily="34" charset="0"/>
              <a:buChar char="•"/>
            </a:pPr>
            <a:r>
              <a:rPr lang="en-US" sz="5400"/>
              <a:t>Manage medical specialties and cities</a:t>
            </a:r>
          </a:p>
        </p:txBody>
      </p:sp>
    </p:spTree>
    <p:extLst>
      <p:ext uri="{BB962C8B-B14F-4D97-AF65-F5344CB8AC3E}">
        <p14:creationId xmlns:p14="http://schemas.microsoft.com/office/powerpoint/2010/main" val="190225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398906"/>
            <a:ext cx="16230600" cy="6248781"/>
          </a:xfrm>
          <a:custGeom>
            <a:avLst/>
            <a:gdLst/>
            <a:ahLst/>
            <a:cxnLst/>
            <a:rect l="l" t="t" r="r" b="b"/>
            <a:pathLst>
              <a:path w="16230600" h="6248781">
                <a:moveTo>
                  <a:pt x="0" y="0"/>
                </a:moveTo>
                <a:lnTo>
                  <a:pt x="16230600" y="0"/>
                </a:lnTo>
                <a:lnTo>
                  <a:pt x="16230600" y="6248781"/>
                </a:lnTo>
                <a:lnTo>
                  <a:pt x="0" y="62487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400" y="266700"/>
            <a:ext cx="144232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 Admin Dashboard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610730" y="2064028"/>
            <a:ext cx="15066539" cy="7194272"/>
          </a:xfrm>
          <a:custGeom>
            <a:avLst/>
            <a:gdLst/>
            <a:ahLst/>
            <a:cxnLst/>
            <a:rect l="l" t="t" r="r" b="b"/>
            <a:pathLst>
              <a:path w="15066539" h="7194272">
                <a:moveTo>
                  <a:pt x="0" y="0"/>
                </a:moveTo>
                <a:lnTo>
                  <a:pt x="15066540" y="0"/>
                </a:lnTo>
                <a:lnTo>
                  <a:pt x="15066540" y="7194272"/>
                </a:lnTo>
                <a:lnTo>
                  <a:pt x="0" y="719427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2000" y="256052"/>
            <a:ext cx="152614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4.2. Doctor Management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871216"/>
            <a:ext cx="16230600" cy="4544568"/>
          </a:xfrm>
          <a:custGeom>
            <a:avLst/>
            <a:gdLst/>
            <a:ahLst/>
            <a:cxnLst/>
            <a:rect l="l" t="t" r="r" b="b"/>
            <a:pathLst>
              <a:path w="16230600" h="4544568">
                <a:moveTo>
                  <a:pt x="0" y="0"/>
                </a:moveTo>
                <a:lnTo>
                  <a:pt x="16230600" y="0"/>
                </a:lnTo>
                <a:lnTo>
                  <a:pt x="16230600" y="4544568"/>
                </a:lnTo>
                <a:lnTo>
                  <a:pt x="0" y="45445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342900"/>
            <a:ext cx="15413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4.3. Patient Management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29293" y="2236181"/>
            <a:ext cx="14629414" cy="7022119"/>
          </a:xfrm>
          <a:custGeom>
            <a:avLst/>
            <a:gdLst/>
            <a:ahLst/>
            <a:cxnLst/>
            <a:rect l="l" t="t" r="r" b="b"/>
            <a:pathLst>
              <a:path w="14629414" h="7022119">
                <a:moveTo>
                  <a:pt x="0" y="0"/>
                </a:moveTo>
                <a:lnTo>
                  <a:pt x="14629414" y="0"/>
                </a:lnTo>
                <a:lnTo>
                  <a:pt x="14629414" y="7022119"/>
                </a:lnTo>
                <a:lnTo>
                  <a:pt x="0" y="70221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3400" y="256052"/>
            <a:ext cx="144994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4.4. News Management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661556" y="2031603"/>
            <a:ext cx="14964888" cy="7014791"/>
          </a:xfrm>
          <a:custGeom>
            <a:avLst/>
            <a:gdLst/>
            <a:ahLst/>
            <a:cxnLst/>
            <a:rect l="l" t="t" r="r" b="b"/>
            <a:pathLst>
              <a:path w="14964888" h="7014791">
                <a:moveTo>
                  <a:pt x="0" y="0"/>
                </a:moveTo>
                <a:lnTo>
                  <a:pt x="14964888" y="0"/>
                </a:lnTo>
                <a:lnTo>
                  <a:pt x="14964888" y="7014791"/>
                </a:lnTo>
                <a:lnTo>
                  <a:pt x="0" y="70147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38200" y="190500"/>
            <a:ext cx="18538081" cy="1425903"/>
          </a:xfrm>
          <a:prstGeom prst="rect">
            <a:avLst/>
          </a:prstGeom>
        </p:spPr>
        <p:txBody>
          <a:bodyPr wrap="square" lIns="0" tIns="0" rIns="0" bIns="0" rtlCol="0" anchor="t">
            <a:spAutoFit/>
          </a:bodyPr>
          <a:lstStyle/>
          <a:p>
            <a:pPr marL="917596" lvl="1" algn="ctr">
              <a:lnSpc>
                <a:spcPts val="11900"/>
              </a:lnSpc>
            </a:pPr>
            <a:r>
              <a:rPr lang="en-US" sz="8500" b="1">
                <a:solidFill>
                  <a:srgbClr val="000000"/>
                </a:solidFill>
                <a:latin typeface="Canva Sans Bold"/>
                <a:ea typeface="Canva Sans Bold"/>
                <a:cs typeface="Canva Sans Bold"/>
                <a:sym typeface="Canva Sans Bold"/>
              </a:rPr>
              <a:t>4.5. Location/Cities Management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790063"/>
            <a:ext cx="16230600" cy="4706874"/>
          </a:xfrm>
          <a:custGeom>
            <a:avLst/>
            <a:gdLst/>
            <a:ahLst/>
            <a:cxnLst/>
            <a:rect l="l" t="t" r="r" b="b"/>
            <a:pathLst>
              <a:path w="16230600" h="4706874">
                <a:moveTo>
                  <a:pt x="0" y="0"/>
                </a:moveTo>
                <a:lnTo>
                  <a:pt x="16230600" y="0"/>
                </a:lnTo>
                <a:lnTo>
                  <a:pt x="16230600" y="4706874"/>
                </a:lnTo>
                <a:lnTo>
                  <a:pt x="0" y="470687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342900"/>
            <a:ext cx="17014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4.6. Feedback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TextBox 2"/>
          <p:cNvSpPr txBox="1"/>
          <p:nvPr/>
        </p:nvSpPr>
        <p:spPr>
          <a:xfrm>
            <a:off x="5639659" y="1014638"/>
            <a:ext cx="7008683" cy="1074411"/>
          </a:xfrm>
          <a:prstGeom prst="rect">
            <a:avLst/>
          </a:prstGeom>
        </p:spPr>
        <p:txBody>
          <a:bodyPr lIns="0" tIns="0" rIns="0" bIns="0" rtlCol="0" anchor="t">
            <a:spAutoFit/>
          </a:bodyPr>
          <a:lstStyle/>
          <a:p>
            <a:pPr algn="l">
              <a:lnSpc>
                <a:spcPts val="7870"/>
              </a:lnSpc>
            </a:pPr>
            <a:r>
              <a:rPr lang="en-US" sz="8649">
                <a:solidFill>
                  <a:srgbClr val="000000"/>
                </a:solidFill>
                <a:latin typeface="Etna Sans Serif"/>
                <a:ea typeface="Etna Sans Serif"/>
                <a:cs typeface="Etna Sans Serif"/>
                <a:sym typeface="Etna Sans Serif"/>
              </a:rPr>
              <a:t>Type of Users</a:t>
            </a:r>
          </a:p>
        </p:txBody>
      </p:sp>
      <p:sp>
        <p:nvSpPr>
          <p:cNvPr id="3" name="TextBox 3"/>
          <p:cNvSpPr txBox="1"/>
          <p:nvPr/>
        </p:nvSpPr>
        <p:spPr>
          <a:xfrm>
            <a:off x="4120266" y="2963911"/>
            <a:ext cx="10047469" cy="2179589"/>
          </a:xfrm>
          <a:prstGeom prst="rect">
            <a:avLst/>
          </a:prstGeom>
        </p:spPr>
        <p:txBody>
          <a:bodyPr lIns="0" tIns="0" rIns="0" bIns="0" rtlCol="0" anchor="t">
            <a:spAutoFit/>
          </a:bodyPr>
          <a:lstStyle/>
          <a:p>
            <a:pPr algn="just">
              <a:lnSpc>
                <a:spcPts val="5774"/>
              </a:lnSpc>
              <a:spcBef>
                <a:spcPct val="0"/>
              </a:spcBef>
            </a:pPr>
            <a:r>
              <a:rPr lang="en-US" sz="4124">
                <a:solidFill>
                  <a:srgbClr val="000000"/>
                </a:solidFill>
                <a:latin typeface="Poppins"/>
                <a:ea typeface="Poppins"/>
                <a:cs typeface="Poppins"/>
                <a:sym typeface="Poppins"/>
              </a:rPr>
              <a:t>The website has three main types of users: patients, doctors and admins, and each has different features.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30804" y="2020910"/>
            <a:ext cx="15156838" cy="7237390"/>
          </a:xfrm>
          <a:custGeom>
            <a:avLst/>
            <a:gdLst/>
            <a:ahLst/>
            <a:cxnLst/>
            <a:rect l="l" t="t" r="r" b="b"/>
            <a:pathLst>
              <a:path w="15156838" h="7237390">
                <a:moveTo>
                  <a:pt x="0" y="0"/>
                </a:moveTo>
                <a:lnTo>
                  <a:pt x="15156838" y="0"/>
                </a:lnTo>
                <a:lnTo>
                  <a:pt x="15156838" y="7237390"/>
                </a:lnTo>
                <a:lnTo>
                  <a:pt x="0" y="723739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5800" y="256052"/>
            <a:ext cx="10460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4.7.Notification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658189"/>
            <a:ext cx="16230600" cy="4970621"/>
          </a:xfrm>
          <a:custGeom>
            <a:avLst/>
            <a:gdLst/>
            <a:ahLst/>
            <a:cxnLst/>
            <a:rect l="l" t="t" r="r" b="b"/>
            <a:pathLst>
              <a:path w="16230600" h="4970621">
                <a:moveTo>
                  <a:pt x="0" y="0"/>
                </a:moveTo>
                <a:lnTo>
                  <a:pt x="16230600" y="0"/>
                </a:lnTo>
                <a:lnTo>
                  <a:pt x="16230600" y="4970622"/>
                </a:lnTo>
                <a:lnTo>
                  <a:pt x="0" y="49706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2000" y="342900"/>
            <a:ext cx="121372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4.8. Add New User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95495" y="1915735"/>
            <a:ext cx="15297010" cy="7342565"/>
          </a:xfrm>
          <a:custGeom>
            <a:avLst/>
            <a:gdLst/>
            <a:ahLst/>
            <a:cxnLst/>
            <a:rect l="l" t="t" r="r" b="b"/>
            <a:pathLst>
              <a:path w="15297010" h="7342565">
                <a:moveTo>
                  <a:pt x="0" y="0"/>
                </a:moveTo>
                <a:lnTo>
                  <a:pt x="15297010" y="0"/>
                </a:lnTo>
                <a:lnTo>
                  <a:pt x="15297010" y="7342565"/>
                </a:lnTo>
                <a:lnTo>
                  <a:pt x="0" y="734256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66800" y="256052"/>
            <a:ext cx="19223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4.9. Appointment Management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54995" y="2315522"/>
            <a:ext cx="14578011" cy="6942778"/>
          </a:xfrm>
          <a:custGeom>
            <a:avLst/>
            <a:gdLst/>
            <a:ahLst/>
            <a:cxnLst/>
            <a:rect l="l" t="t" r="r" b="b"/>
            <a:pathLst>
              <a:path w="14578011" h="6942778">
                <a:moveTo>
                  <a:pt x="0" y="0"/>
                </a:moveTo>
                <a:lnTo>
                  <a:pt x="14578010" y="0"/>
                </a:lnTo>
                <a:lnTo>
                  <a:pt x="14578010" y="6942778"/>
                </a:lnTo>
                <a:lnTo>
                  <a:pt x="0" y="694277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256052"/>
            <a:ext cx="15032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4.10. User Management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465451"/>
            <a:ext cx="16230600" cy="5356098"/>
          </a:xfrm>
          <a:custGeom>
            <a:avLst/>
            <a:gdLst/>
            <a:ahLst/>
            <a:cxnLst/>
            <a:rect l="l" t="t" r="r" b="b"/>
            <a:pathLst>
              <a:path w="16230600" h="5356098">
                <a:moveTo>
                  <a:pt x="0" y="0"/>
                </a:moveTo>
                <a:lnTo>
                  <a:pt x="16230600" y="0"/>
                </a:lnTo>
                <a:lnTo>
                  <a:pt x="16230600" y="5356098"/>
                </a:lnTo>
                <a:lnTo>
                  <a:pt x="0" y="53560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3400" y="342900"/>
            <a:ext cx="14651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4.11. Specialization List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7BCBE857-360D-DEAA-05A6-16BCBB45AD76}"/>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FE006DE-D2D7-4A9C-7611-5EA173946403}"/>
              </a:ext>
            </a:extLst>
          </p:cNvPr>
          <p:cNvSpPr txBox="1"/>
          <p:nvPr/>
        </p:nvSpPr>
        <p:spPr>
          <a:xfrm>
            <a:off x="5486400" y="103891"/>
            <a:ext cx="57912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Task list</a:t>
            </a:r>
          </a:p>
        </p:txBody>
      </p:sp>
      <p:graphicFrame>
        <p:nvGraphicFramePr>
          <p:cNvPr id="4" name="Table 3">
            <a:extLst>
              <a:ext uri="{FF2B5EF4-FFF2-40B4-BE49-F238E27FC236}">
                <a16:creationId xmlns:a16="http://schemas.microsoft.com/office/drawing/2014/main" id="{BC89E4A7-4EA3-1B5C-1006-838C9E96543B}"/>
              </a:ext>
            </a:extLst>
          </p:cNvPr>
          <p:cNvGraphicFramePr>
            <a:graphicFrameLocks noGrp="1"/>
          </p:cNvGraphicFramePr>
          <p:nvPr>
            <p:extLst>
              <p:ext uri="{D42A27DB-BD31-4B8C-83A1-F6EECF244321}">
                <p14:modId xmlns:p14="http://schemas.microsoft.com/office/powerpoint/2010/main" val="1523715707"/>
              </p:ext>
            </p:extLst>
          </p:nvPr>
        </p:nvGraphicFramePr>
        <p:xfrm>
          <a:off x="1447800" y="1714500"/>
          <a:ext cx="15392400" cy="7856842"/>
        </p:xfrm>
        <a:graphic>
          <a:graphicData uri="http://schemas.openxmlformats.org/drawingml/2006/table">
            <a:tbl>
              <a:tblPr/>
              <a:tblGrid>
                <a:gridCol w="5130800">
                  <a:extLst>
                    <a:ext uri="{9D8B030D-6E8A-4147-A177-3AD203B41FA5}">
                      <a16:colId xmlns:a16="http://schemas.microsoft.com/office/drawing/2014/main" val="597112192"/>
                    </a:ext>
                  </a:extLst>
                </a:gridCol>
                <a:gridCol w="5130800">
                  <a:extLst>
                    <a:ext uri="{9D8B030D-6E8A-4147-A177-3AD203B41FA5}">
                      <a16:colId xmlns:a16="http://schemas.microsoft.com/office/drawing/2014/main" val="610287534"/>
                    </a:ext>
                  </a:extLst>
                </a:gridCol>
                <a:gridCol w="5130800">
                  <a:extLst>
                    <a:ext uri="{9D8B030D-6E8A-4147-A177-3AD203B41FA5}">
                      <a16:colId xmlns:a16="http://schemas.microsoft.com/office/drawing/2014/main" val="75560593"/>
                    </a:ext>
                  </a:extLst>
                </a:gridCol>
              </a:tblGrid>
              <a:tr h="648524">
                <a:tc>
                  <a:txBody>
                    <a:bodyPr/>
                    <a:lstStyle/>
                    <a:p>
                      <a:pPr algn="ctr" rtl="0">
                        <a:buNone/>
                      </a:pPr>
                      <a:r>
                        <a:rPr lang="en-US" sz="2800" b="1" i="0">
                          <a:solidFill>
                            <a:srgbClr val="000000"/>
                          </a:solidFill>
                          <a:effectLst/>
                        </a:rPr>
                        <a:t>Name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1" i="0">
                          <a:solidFill>
                            <a:srgbClr val="000000"/>
                          </a:solidFill>
                          <a:effectLst/>
                        </a:rPr>
                        <a:t>Job</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1" i="0">
                          <a:solidFill>
                            <a:srgbClr val="000000"/>
                          </a:solidFill>
                          <a:effectLst/>
                        </a:rPr>
                        <a:t>Participation(%)</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667994"/>
                  </a:ext>
                </a:extLst>
              </a:tr>
              <a:tr h="1621310">
                <a:tc>
                  <a:txBody>
                    <a:bodyPr/>
                    <a:lstStyle/>
                    <a:p>
                      <a:pPr algn="ctr" rtl="0">
                        <a:buNone/>
                      </a:pPr>
                      <a:r>
                        <a:rPr lang="en-US" sz="2800" b="0" i="0">
                          <a:solidFill>
                            <a:srgbClr val="000000"/>
                          </a:solidFill>
                          <a:effectLst/>
                        </a:rPr>
                        <a:t>Đào Nhuận Phát</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Patient Feature</a:t>
                      </a:r>
                      <a:endParaRPr lang="en-US" sz="2800">
                        <a:effectLst/>
                      </a:endParaRPr>
                    </a:p>
                    <a:p>
                      <a:pPr algn="ctr" rtl="0">
                        <a:buNone/>
                      </a:pPr>
                      <a:r>
                        <a:rPr lang="en-US" sz="2800" b="0" i="0">
                          <a:solidFill>
                            <a:srgbClr val="000000"/>
                          </a:solidFill>
                          <a:effectLst/>
                        </a:rPr>
                        <a:t>(book appointment, feedback, update profile)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7968111"/>
                  </a:ext>
                </a:extLst>
              </a:tr>
              <a:tr h="2107704">
                <a:tc>
                  <a:txBody>
                    <a:bodyPr/>
                    <a:lstStyle/>
                    <a:p>
                      <a:pPr algn="ctr" rtl="0">
                        <a:buNone/>
                      </a:pPr>
                      <a:r>
                        <a:rPr lang="en-US" sz="2800" b="0" i="0">
                          <a:solidFill>
                            <a:srgbClr val="000000"/>
                          </a:solidFill>
                          <a:effectLst/>
                        </a:rPr>
                        <a:t>Mai Trọng Tín</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Doctor Feature</a:t>
                      </a:r>
                      <a:endParaRPr lang="en-US" sz="2800">
                        <a:effectLst/>
                      </a:endParaRPr>
                    </a:p>
                    <a:p>
                      <a:pPr algn="ctr" rtl="0">
                        <a:buNone/>
                      </a:pPr>
                      <a:r>
                        <a:rPr lang="en-US" sz="2800" b="0" i="0">
                          <a:solidFill>
                            <a:srgbClr val="000000"/>
                          </a:solidFill>
                          <a:effectLst/>
                        </a:rPr>
                        <a:t>(manage schedule, approve appointment, update profile)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2136124"/>
                  </a:ext>
                </a:extLst>
              </a:tr>
              <a:tr h="2107704">
                <a:tc>
                  <a:txBody>
                    <a:bodyPr/>
                    <a:lstStyle/>
                    <a:p>
                      <a:pPr algn="ctr" rtl="0">
                        <a:buNone/>
                      </a:pPr>
                      <a:r>
                        <a:rPr lang="en-US" sz="2800" b="0" i="0">
                          <a:solidFill>
                            <a:srgbClr val="000000"/>
                          </a:solidFill>
                          <a:effectLst/>
                        </a:rPr>
                        <a:t>Huỳnh Thuận Đạt</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Admin Feature</a:t>
                      </a:r>
                      <a:endParaRPr lang="en-US" sz="2800">
                        <a:effectLst/>
                      </a:endParaRPr>
                    </a:p>
                    <a:p>
                      <a:pPr algn="ctr" rtl="0">
                        <a:buNone/>
                      </a:pPr>
                      <a:r>
                        <a:rPr lang="en-US" sz="2800" b="0" i="0">
                          <a:solidFill>
                            <a:srgbClr val="000000"/>
                          </a:solidFill>
                          <a:effectLst/>
                        </a:rPr>
                        <a:t>(manage accounts/news/feedbacks/cities/specialists)</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2326787"/>
                  </a:ext>
                </a:extLst>
              </a:tr>
              <a:tr h="1134917">
                <a:tc>
                  <a:txBody>
                    <a:bodyPr/>
                    <a:lstStyle/>
                    <a:p>
                      <a:pPr algn="ctr" rtl="0">
                        <a:buNone/>
                      </a:pPr>
                      <a:r>
                        <a:rPr lang="en-US" sz="2800" b="0" i="0">
                          <a:solidFill>
                            <a:srgbClr val="000000"/>
                          </a:solidFill>
                          <a:effectLst/>
                        </a:rPr>
                        <a:t>Lê Trọng Hoàng</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Login and register, change password, homepage, layout, review 1+2+3, video demo</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3091651"/>
                  </a:ext>
                </a:extLst>
              </a:tr>
            </a:tbl>
          </a:graphicData>
        </a:graphic>
      </p:graphicFrame>
    </p:spTree>
    <p:extLst>
      <p:ext uri="{BB962C8B-B14F-4D97-AF65-F5344CB8AC3E}">
        <p14:creationId xmlns:p14="http://schemas.microsoft.com/office/powerpoint/2010/main" val="247241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83341" y="-1044298"/>
            <a:ext cx="11304659" cy="12048783"/>
            <a:chOff x="0" y="0"/>
            <a:chExt cx="879839" cy="937755"/>
          </a:xfrm>
        </p:grpSpPr>
        <p:sp>
          <p:nvSpPr>
            <p:cNvPr id="3" name="Freeform 3"/>
            <p:cNvSpPr/>
            <p:nvPr/>
          </p:nvSpPr>
          <p:spPr>
            <a:xfrm>
              <a:off x="7953" y="0"/>
              <a:ext cx="863934" cy="937754"/>
            </a:xfrm>
            <a:custGeom>
              <a:avLst/>
              <a:gdLst/>
              <a:ahLst/>
              <a:cxnLst/>
              <a:rect l="l" t="t" r="r" b="b"/>
              <a:pathLst>
                <a:path w="863934" h="937754">
                  <a:moveTo>
                    <a:pt x="856636" y="504066"/>
                  </a:moveTo>
                  <a:lnTo>
                    <a:pt x="683936" y="902566"/>
                  </a:lnTo>
                  <a:cubicBezTo>
                    <a:pt x="674678" y="923929"/>
                    <a:pt x="653618" y="937754"/>
                    <a:pt x="630335" y="937754"/>
                  </a:cubicBezTo>
                  <a:lnTo>
                    <a:pt x="233598" y="937754"/>
                  </a:lnTo>
                  <a:cubicBezTo>
                    <a:pt x="210315" y="937754"/>
                    <a:pt x="189255" y="923929"/>
                    <a:pt x="179997" y="902566"/>
                  </a:cubicBezTo>
                  <a:lnTo>
                    <a:pt x="7297" y="504066"/>
                  </a:lnTo>
                  <a:cubicBezTo>
                    <a:pt x="-2432" y="481616"/>
                    <a:pt x="-2432" y="456139"/>
                    <a:pt x="7297" y="433688"/>
                  </a:cubicBezTo>
                  <a:lnTo>
                    <a:pt x="179997" y="35189"/>
                  </a:lnTo>
                  <a:cubicBezTo>
                    <a:pt x="189255" y="13826"/>
                    <a:pt x="210315" y="0"/>
                    <a:pt x="233598" y="0"/>
                  </a:cubicBezTo>
                  <a:lnTo>
                    <a:pt x="630335" y="0"/>
                  </a:lnTo>
                  <a:cubicBezTo>
                    <a:pt x="653618" y="0"/>
                    <a:pt x="674678" y="13826"/>
                    <a:pt x="683936" y="35189"/>
                  </a:cubicBezTo>
                  <a:lnTo>
                    <a:pt x="856636" y="433688"/>
                  </a:lnTo>
                  <a:cubicBezTo>
                    <a:pt x="866366" y="456139"/>
                    <a:pt x="866366" y="481616"/>
                    <a:pt x="856636" y="504066"/>
                  </a:cubicBezTo>
                  <a:close/>
                </a:path>
              </a:pathLst>
            </a:custGeom>
            <a:solidFill>
              <a:srgbClr val="3557CB"/>
            </a:solidFill>
            <a:ln w="12700">
              <a:solidFill>
                <a:srgbClr val="000000"/>
              </a:solidFill>
            </a:ln>
          </p:spPr>
          <p:txBody>
            <a:bodyPr/>
            <a:lstStyle/>
            <a:p>
              <a:endParaRPr lang="en-US"/>
            </a:p>
          </p:txBody>
        </p:sp>
      </p:grpSp>
      <p:grpSp>
        <p:nvGrpSpPr>
          <p:cNvPr id="4" name="Group 4"/>
          <p:cNvGrpSpPr/>
          <p:nvPr/>
        </p:nvGrpSpPr>
        <p:grpSpPr>
          <a:xfrm>
            <a:off x="1761692" y="-1044298"/>
            <a:ext cx="10443299" cy="12048783"/>
            <a:chOff x="0" y="0"/>
            <a:chExt cx="812800" cy="937755"/>
          </a:xfrm>
        </p:grpSpPr>
        <p:sp>
          <p:nvSpPr>
            <p:cNvPr id="5" name="Freeform 5"/>
            <p:cNvSpPr/>
            <p:nvPr/>
          </p:nvSpPr>
          <p:spPr>
            <a:xfrm>
              <a:off x="3997" y="0"/>
              <a:ext cx="804806" cy="937754"/>
            </a:xfrm>
            <a:custGeom>
              <a:avLst/>
              <a:gdLst/>
              <a:ahLst/>
              <a:cxnLst/>
              <a:rect l="l" t="t" r="r" b="b"/>
              <a:pathLst>
                <a:path w="804806" h="937754">
                  <a:moveTo>
                    <a:pt x="801139" y="486562"/>
                  </a:moveTo>
                  <a:lnTo>
                    <a:pt x="613267" y="920069"/>
                  </a:lnTo>
                  <a:cubicBezTo>
                    <a:pt x="608614" y="930806"/>
                    <a:pt x="598030" y="937754"/>
                    <a:pt x="586328" y="937754"/>
                  </a:cubicBezTo>
                  <a:lnTo>
                    <a:pt x="218478" y="937754"/>
                  </a:lnTo>
                  <a:cubicBezTo>
                    <a:pt x="206776" y="937754"/>
                    <a:pt x="196192" y="930806"/>
                    <a:pt x="191539" y="920069"/>
                  </a:cubicBezTo>
                  <a:lnTo>
                    <a:pt x="3667" y="486562"/>
                  </a:lnTo>
                  <a:cubicBezTo>
                    <a:pt x="-1222" y="475279"/>
                    <a:pt x="-1222" y="462475"/>
                    <a:pt x="3667" y="451192"/>
                  </a:cubicBezTo>
                  <a:lnTo>
                    <a:pt x="191539" y="17685"/>
                  </a:lnTo>
                  <a:cubicBezTo>
                    <a:pt x="196192" y="6949"/>
                    <a:pt x="206776" y="0"/>
                    <a:pt x="218478" y="0"/>
                  </a:cubicBezTo>
                  <a:lnTo>
                    <a:pt x="586328" y="0"/>
                  </a:lnTo>
                  <a:cubicBezTo>
                    <a:pt x="598030" y="0"/>
                    <a:pt x="608614" y="6949"/>
                    <a:pt x="613267" y="17685"/>
                  </a:cubicBezTo>
                  <a:lnTo>
                    <a:pt x="801139" y="451192"/>
                  </a:lnTo>
                  <a:cubicBezTo>
                    <a:pt x="806029" y="462475"/>
                    <a:pt x="806029" y="475279"/>
                    <a:pt x="801139" y="486562"/>
                  </a:cubicBezTo>
                  <a:close/>
                </a:path>
              </a:pathLst>
            </a:custGeom>
            <a:solidFill>
              <a:srgbClr val="FFFFFF"/>
            </a:solidFill>
          </p:spPr>
          <p:txBody>
            <a:bodyPr/>
            <a:lstStyle/>
            <a:p>
              <a:endParaRPr lang="en-US"/>
            </a:p>
          </p:txBody>
        </p:sp>
        <p:sp>
          <p:nvSpPr>
            <p:cNvPr id="6" name="TextBox 6"/>
            <p:cNvSpPr txBox="1"/>
            <p:nvPr/>
          </p:nvSpPr>
          <p:spPr>
            <a:xfrm>
              <a:off x="114300" y="-38100"/>
              <a:ext cx="584200" cy="97585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17320" y="2881957"/>
            <a:ext cx="12788300" cy="2239965"/>
          </a:xfrm>
          <a:prstGeom prst="rect">
            <a:avLst/>
          </a:prstGeom>
        </p:spPr>
        <p:txBody>
          <a:bodyPr lIns="0" tIns="0" rIns="0" bIns="0" rtlCol="0" anchor="t">
            <a:spAutoFit/>
          </a:bodyPr>
          <a:lstStyle/>
          <a:p>
            <a:pPr algn="l">
              <a:lnSpc>
                <a:spcPts val="16497"/>
              </a:lnSpc>
            </a:pPr>
            <a:r>
              <a:rPr lang="en-US" sz="17739">
                <a:solidFill>
                  <a:srgbClr val="000000"/>
                </a:solidFill>
                <a:latin typeface="Etna Sans Serif"/>
                <a:ea typeface="Etna Sans Serif"/>
                <a:cs typeface="Etna Sans Serif"/>
                <a:sym typeface="Etna Sans Serif"/>
              </a:rPr>
              <a:t>Thank </a:t>
            </a:r>
          </a:p>
        </p:txBody>
      </p:sp>
      <p:sp>
        <p:nvSpPr>
          <p:cNvPr id="8" name="TextBox 8"/>
          <p:cNvSpPr txBox="1"/>
          <p:nvPr/>
        </p:nvSpPr>
        <p:spPr>
          <a:xfrm>
            <a:off x="1417320" y="4766516"/>
            <a:ext cx="13506773" cy="2239965"/>
          </a:xfrm>
          <a:prstGeom prst="rect">
            <a:avLst/>
          </a:prstGeom>
        </p:spPr>
        <p:txBody>
          <a:bodyPr lIns="0" tIns="0" rIns="0" bIns="0" rtlCol="0" anchor="t">
            <a:spAutoFit/>
          </a:bodyPr>
          <a:lstStyle/>
          <a:p>
            <a:pPr algn="l">
              <a:lnSpc>
                <a:spcPts val="16497"/>
              </a:lnSpc>
            </a:pPr>
            <a:r>
              <a:rPr lang="en-US" sz="17739">
                <a:solidFill>
                  <a:srgbClr val="3557CB"/>
                </a:solidFill>
                <a:latin typeface="Etna Sans Serif"/>
                <a:ea typeface="Etna Sans Serif"/>
                <a:cs typeface="Etna Sans Serif"/>
                <a:sym typeface="Etna Sans Serif"/>
              </a:rPr>
              <a:t>You</a:t>
            </a:r>
          </a:p>
        </p:txBody>
      </p:sp>
      <p:sp>
        <p:nvSpPr>
          <p:cNvPr id="9" name="Freeform 9"/>
          <p:cNvSpPr/>
          <p:nvPr/>
        </p:nvSpPr>
        <p:spPr>
          <a:xfrm>
            <a:off x="8204115" y="6846699"/>
            <a:ext cx="3830463" cy="3830463"/>
          </a:xfrm>
          <a:custGeom>
            <a:avLst/>
            <a:gdLst/>
            <a:ahLst/>
            <a:cxnLst/>
            <a:rect l="l" t="t" r="r" b="b"/>
            <a:pathLst>
              <a:path w="3830463" h="3830463">
                <a:moveTo>
                  <a:pt x="0" y="0"/>
                </a:moveTo>
                <a:lnTo>
                  <a:pt x="3830463" y="0"/>
                </a:lnTo>
                <a:lnTo>
                  <a:pt x="3830463" y="3830463"/>
                </a:lnTo>
                <a:lnTo>
                  <a:pt x="0" y="3830463"/>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5472007" y="2424757"/>
            <a:ext cx="4076486" cy="4076486"/>
          </a:xfrm>
          <a:custGeom>
            <a:avLst/>
            <a:gdLst/>
            <a:ahLst/>
            <a:cxnLst/>
            <a:rect l="l" t="t" r="r" b="b"/>
            <a:pathLst>
              <a:path w="4076486" h="4076486">
                <a:moveTo>
                  <a:pt x="0" y="0"/>
                </a:moveTo>
                <a:lnTo>
                  <a:pt x="4076486" y="0"/>
                </a:lnTo>
                <a:lnTo>
                  <a:pt x="4076486" y="4076486"/>
                </a:lnTo>
                <a:lnTo>
                  <a:pt x="0" y="4076486"/>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577756" y="8447129"/>
            <a:ext cx="811171" cy="811171"/>
          </a:xfrm>
          <a:custGeom>
            <a:avLst/>
            <a:gdLst/>
            <a:ahLst/>
            <a:cxnLst/>
            <a:rect l="l" t="t" r="r" b="b"/>
            <a:pathLst>
              <a:path w="811171" h="811171">
                <a:moveTo>
                  <a:pt x="0" y="0"/>
                </a:moveTo>
                <a:lnTo>
                  <a:pt x="811171" y="0"/>
                </a:lnTo>
                <a:lnTo>
                  <a:pt x="811171" y="811171"/>
                </a:lnTo>
                <a:lnTo>
                  <a:pt x="0" y="811171"/>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8976367" y="1897585"/>
            <a:ext cx="811171" cy="811171"/>
          </a:xfrm>
          <a:custGeom>
            <a:avLst/>
            <a:gdLst/>
            <a:ahLst/>
            <a:cxnLst/>
            <a:rect l="l" t="t" r="r" b="b"/>
            <a:pathLst>
              <a:path w="811171" h="811171">
                <a:moveTo>
                  <a:pt x="0" y="0"/>
                </a:moveTo>
                <a:lnTo>
                  <a:pt x="811171" y="0"/>
                </a:lnTo>
                <a:lnTo>
                  <a:pt x="811171" y="811171"/>
                </a:lnTo>
                <a:lnTo>
                  <a:pt x="0" y="811171"/>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13504" y="1713067"/>
            <a:ext cx="1103816" cy="1103816"/>
          </a:xfrm>
          <a:custGeom>
            <a:avLst/>
            <a:gdLst/>
            <a:ahLst/>
            <a:cxnLst/>
            <a:rect l="l" t="t" r="r" b="b"/>
            <a:pathLst>
              <a:path w="1103816" h="1103816">
                <a:moveTo>
                  <a:pt x="0" y="0"/>
                </a:moveTo>
                <a:lnTo>
                  <a:pt x="1103816" y="0"/>
                </a:lnTo>
                <a:lnTo>
                  <a:pt x="1103816" y="1103816"/>
                </a:lnTo>
                <a:lnTo>
                  <a:pt x="0" y="1103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02764" y="5626233"/>
            <a:ext cx="7673789" cy="1036128"/>
            <a:chOff x="0" y="0"/>
            <a:chExt cx="1504943" cy="203200"/>
          </a:xfrm>
        </p:grpSpPr>
        <p:sp>
          <p:nvSpPr>
            <p:cNvPr id="3" name="Freeform 3"/>
            <p:cNvSpPr/>
            <p:nvPr/>
          </p:nvSpPr>
          <p:spPr>
            <a:xfrm>
              <a:off x="0" y="743"/>
              <a:ext cx="1504943" cy="201713"/>
            </a:xfrm>
            <a:custGeom>
              <a:avLst/>
              <a:gdLst/>
              <a:ahLst/>
              <a:cxnLst/>
              <a:rect l="l" t="t" r="r" b="b"/>
              <a:pathLst>
                <a:path w="1504943" h="201713">
                  <a:moveTo>
                    <a:pt x="758150" y="38627"/>
                  </a:moveTo>
                  <a:cubicBezTo>
                    <a:pt x="1010867" y="5607"/>
                    <a:pt x="1257905" y="-27413"/>
                    <a:pt x="1504943" y="36087"/>
                  </a:cubicBezTo>
                  <a:lnTo>
                    <a:pt x="1504943" y="156737"/>
                  </a:lnTo>
                  <a:cubicBezTo>
                    <a:pt x="1249387" y="95777"/>
                    <a:pt x="993830" y="130067"/>
                    <a:pt x="746792" y="163087"/>
                  </a:cubicBezTo>
                  <a:cubicBezTo>
                    <a:pt x="494076" y="196107"/>
                    <a:pt x="247038" y="229127"/>
                    <a:pt x="0" y="165627"/>
                  </a:cubicBezTo>
                  <a:lnTo>
                    <a:pt x="0" y="44977"/>
                  </a:lnTo>
                  <a:cubicBezTo>
                    <a:pt x="255556" y="105937"/>
                    <a:pt x="511113" y="71647"/>
                    <a:pt x="758150" y="38627"/>
                  </a:cubicBezTo>
                  <a:close/>
                </a:path>
              </a:pathLst>
            </a:custGeom>
            <a:solidFill>
              <a:srgbClr val="001A3D"/>
            </a:solidFill>
          </p:spPr>
          <p:txBody>
            <a:bodyPr/>
            <a:lstStyle/>
            <a:p>
              <a:endParaRPr lang="en-US"/>
            </a:p>
          </p:txBody>
        </p:sp>
        <p:sp>
          <p:nvSpPr>
            <p:cNvPr id="4" name="TextBox 4"/>
            <p:cNvSpPr txBox="1"/>
            <p:nvPr/>
          </p:nvSpPr>
          <p:spPr>
            <a:xfrm>
              <a:off x="0" y="12700"/>
              <a:ext cx="1504943" cy="139700"/>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5639659" y="590596"/>
            <a:ext cx="7522959" cy="1123857"/>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Type of Users</a:t>
            </a:r>
          </a:p>
        </p:txBody>
      </p:sp>
      <p:grpSp>
        <p:nvGrpSpPr>
          <p:cNvPr id="6" name="Group 6"/>
          <p:cNvGrpSpPr/>
          <p:nvPr/>
        </p:nvGrpSpPr>
        <p:grpSpPr>
          <a:xfrm rot="5400000">
            <a:off x="8811447" y="5626233"/>
            <a:ext cx="7673789" cy="1036128"/>
            <a:chOff x="0" y="0"/>
            <a:chExt cx="1504943" cy="203200"/>
          </a:xfrm>
        </p:grpSpPr>
        <p:sp>
          <p:nvSpPr>
            <p:cNvPr id="7" name="Freeform 7"/>
            <p:cNvSpPr/>
            <p:nvPr/>
          </p:nvSpPr>
          <p:spPr>
            <a:xfrm>
              <a:off x="0" y="743"/>
              <a:ext cx="1504943" cy="201713"/>
            </a:xfrm>
            <a:custGeom>
              <a:avLst/>
              <a:gdLst/>
              <a:ahLst/>
              <a:cxnLst/>
              <a:rect l="l" t="t" r="r" b="b"/>
              <a:pathLst>
                <a:path w="1504943" h="201713">
                  <a:moveTo>
                    <a:pt x="758150" y="38627"/>
                  </a:moveTo>
                  <a:cubicBezTo>
                    <a:pt x="1010867" y="5607"/>
                    <a:pt x="1257905" y="-27413"/>
                    <a:pt x="1504943" y="36087"/>
                  </a:cubicBezTo>
                  <a:lnTo>
                    <a:pt x="1504943" y="156737"/>
                  </a:lnTo>
                  <a:cubicBezTo>
                    <a:pt x="1249387" y="95777"/>
                    <a:pt x="993830" y="130067"/>
                    <a:pt x="746792" y="163087"/>
                  </a:cubicBezTo>
                  <a:cubicBezTo>
                    <a:pt x="494076" y="196107"/>
                    <a:pt x="247038" y="229127"/>
                    <a:pt x="0" y="165627"/>
                  </a:cubicBezTo>
                  <a:lnTo>
                    <a:pt x="0" y="44977"/>
                  </a:lnTo>
                  <a:cubicBezTo>
                    <a:pt x="255556" y="105937"/>
                    <a:pt x="511113" y="71647"/>
                    <a:pt x="758150" y="38627"/>
                  </a:cubicBezTo>
                  <a:close/>
                </a:path>
              </a:pathLst>
            </a:custGeom>
            <a:solidFill>
              <a:srgbClr val="001A3D"/>
            </a:solidFill>
          </p:spPr>
          <p:txBody>
            <a:bodyPr/>
            <a:lstStyle/>
            <a:p>
              <a:endParaRPr lang="en-US"/>
            </a:p>
          </p:txBody>
        </p:sp>
        <p:sp>
          <p:nvSpPr>
            <p:cNvPr id="8" name="TextBox 8"/>
            <p:cNvSpPr txBox="1"/>
            <p:nvPr/>
          </p:nvSpPr>
          <p:spPr>
            <a:xfrm>
              <a:off x="0" y="12700"/>
              <a:ext cx="1504943" cy="13970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028700" y="2212153"/>
            <a:ext cx="2962054" cy="887095"/>
          </a:xfrm>
          <a:prstGeom prst="rect">
            <a:avLst/>
          </a:prstGeom>
        </p:spPr>
        <p:txBody>
          <a:bodyPr wrap="square"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Patients</a:t>
            </a:r>
          </a:p>
        </p:txBody>
      </p:sp>
      <p:sp>
        <p:nvSpPr>
          <p:cNvPr id="10" name="TextBox 10"/>
          <p:cNvSpPr txBox="1"/>
          <p:nvPr/>
        </p:nvSpPr>
        <p:spPr>
          <a:xfrm>
            <a:off x="173352" y="3259834"/>
            <a:ext cx="4360832" cy="4267387"/>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Make appointments with doctors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Read the latest medical news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Update their medical history</a:t>
            </a:r>
          </a:p>
        </p:txBody>
      </p:sp>
      <p:sp>
        <p:nvSpPr>
          <p:cNvPr id="11" name="TextBox 11"/>
          <p:cNvSpPr txBox="1"/>
          <p:nvPr/>
        </p:nvSpPr>
        <p:spPr>
          <a:xfrm>
            <a:off x="7855862" y="2212153"/>
            <a:ext cx="2888337" cy="887095"/>
          </a:xfrm>
          <a:prstGeom prst="rect">
            <a:avLst/>
          </a:prstGeom>
        </p:spPr>
        <p:txBody>
          <a:bodyPr wrap="square"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Doctors</a:t>
            </a:r>
          </a:p>
        </p:txBody>
      </p:sp>
      <p:sp>
        <p:nvSpPr>
          <p:cNvPr id="12" name="TextBox 12"/>
          <p:cNvSpPr txBox="1"/>
          <p:nvPr/>
        </p:nvSpPr>
        <p:spPr>
          <a:xfrm>
            <a:off x="6963584" y="3259834"/>
            <a:ext cx="4360832" cy="4267387"/>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Create time slots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Able to accept patients appointments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Able to give patients quick diagnosis</a:t>
            </a:r>
          </a:p>
        </p:txBody>
      </p:sp>
      <p:sp>
        <p:nvSpPr>
          <p:cNvPr id="13" name="TextBox 13"/>
          <p:cNvSpPr txBox="1"/>
          <p:nvPr/>
        </p:nvSpPr>
        <p:spPr>
          <a:xfrm>
            <a:off x="14674273" y="2212153"/>
            <a:ext cx="243709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Admins</a:t>
            </a:r>
          </a:p>
        </p:txBody>
      </p:sp>
      <p:sp>
        <p:nvSpPr>
          <p:cNvPr id="14" name="TextBox 14"/>
          <p:cNvSpPr txBox="1"/>
          <p:nvPr/>
        </p:nvSpPr>
        <p:spPr>
          <a:xfrm>
            <a:off x="13551536" y="3259834"/>
            <a:ext cx="4360832" cy="4773635"/>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Review and verify doctors profile</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Manage patients profile</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Manage and upload lastest medical news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DF5FDA93-4B1E-7A94-9166-701F4A8469F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E853F40-A240-3136-8D6B-2072FA0159D2}"/>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1. General / Guest Users</a:t>
            </a:r>
          </a:p>
        </p:txBody>
      </p:sp>
      <p:sp>
        <p:nvSpPr>
          <p:cNvPr id="15" name="TextBox 14">
            <a:extLst>
              <a:ext uri="{FF2B5EF4-FFF2-40B4-BE49-F238E27FC236}">
                <a16:creationId xmlns:a16="http://schemas.microsoft.com/office/drawing/2014/main" id="{453F4D9E-D831-1A15-0114-A3037822511F}"/>
              </a:ext>
            </a:extLst>
          </p:cNvPr>
          <p:cNvSpPr txBox="1"/>
          <p:nvPr/>
        </p:nvSpPr>
        <p:spPr>
          <a:xfrm>
            <a:off x="838200" y="2095500"/>
            <a:ext cx="14020800" cy="4247317"/>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homepage</a:t>
            </a:r>
          </a:p>
          <a:p>
            <a:pPr marL="685800" indent="-685800">
              <a:buFont typeface="Arial" panose="020B0604020202020204" pitchFamily="34" charset="0"/>
              <a:buChar char="•"/>
            </a:pPr>
            <a:r>
              <a:rPr lang="en-US" sz="5400"/>
              <a:t>Quickly browse through a list of doctors</a:t>
            </a:r>
          </a:p>
          <a:p>
            <a:pPr marL="685800" indent="-685800">
              <a:buFont typeface="Arial" panose="020B0604020202020204" pitchFamily="34" charset="0"/>
              <a:buChar char="•"/>
            </a:pPr>
            <a:r>
              <a:rPr lang="en-US" sz="5400"/>
              <a:t>Read the latest medical news</a:t>
            </a:r>
          </a:p>
          <a:p>
            <a:pPr marL="685800" indent="-685800">
              <a:buFont typeface="Arial" panose="020B0604020202020204" pitchFamily="34" charset="0"/>
              <a:buChar char="•"/>
            </a:pPr>
            <a:r>
              <a:rPr lang="en-US" sz="5400"/>
              <a:t>Create new accounts</a:t>
            </a:r>
          </a:p>
          <a:p>
            <a:pPr marL="685800" indent="-685800">
              <a:buFont typeface="Arial" panose="020B0604020202020204" pitchFamily="34" charset="0"/>
              <a:buChar char="•"/>
            </a:pPr>
            <a:r>
              <a:rPr lang="en-US" sz="5400"/>
              <a:t>Login to personal accounts</a:t>
            </a:r>
          </a:p>
        </p:txBody>
      </p:sp>
    </p:spTree>
    <p:extLst>
      <p:ext uri="{BB962C8B-B14F-4D97-AF65-F5344CB8AC3E}">
        <p14:creationId xmlns:p14="http://schemas.microsoft.com/office/powerpoint/2010/main" val="198323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144284" y="2017476"/>
            <a:ext cx="15999431" cy="7539732"/>
          </a:xfrm>
          <a:custGeom>
            <a:avLst/>
            <a:gdLst/>
            <a:ahLst/>
            <a:cxnLst/>
            <a:rect l="l" t="t" r="r" b="b"/>
            <a:pathLst>
              <a:path w="15999431" h="7539732">
                <a:moveTo>
                  <a:pt x="0" y="0"/>
                </a:moveTo>
                <a:lnTo>
                  <a:pt x="15999432" y="0"/>
                </a:lnTo>
                <a:lnTo>
                  <a:pt x="15999432" y="7539732"/>
                </a:lnTo>
                <a:lnTo>
                  <a:pt x="0" y="75397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0591800" cy="1545295"/>
          </a:xfrm>
          <a:prstGeom prst="rect">
            <a:avLst/>
          </a:prstGeom>
        </p:spPr>
        <p:txBody>
          <a:bodyPr wrap="square" lIns="0" tIns="0" rIns="0" bIns="0" rtlCol="0" anchor="t">
            <a:spAutoFit/>
          </a:bodyPr>
          <a:lstStyle/>
          <a:p>
            <a:pPr marL="1986285" lvl="1" indent="-993143" algn="ctr">
              <a:lnSpc>
                <a:spcPts val="12880"/>
              </a:lnSpc>
              <a:buAutoNum type="arabicPeriod"/>
            </a:pPr>
            <a:r>
              <a:rPr lang="en-US" sz="9200" b="1">
                <a:solidFill>
                  <a:srgbClr val="000000"/>
                </a:solidFill>
                <a:latin typeface="Canva Sans Bold"/>
                <a:ea typeface="Canva Sans Bold"/>
                <a:cs typeface="Canva Sans Bold"/>
                <a:sym typeface="Canva Sans Bold"/>
              </a:rPr>
              <a:t>1. Homepage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055694"/>
            <a:ext cx="16230600" cy="7567517"/>
          </a:xfrm>
          <a:custGeom>
            <a:avLst/>
            <a:gdLst/>
            <a:ahLst/>
            <a:cxnLst/>
            <a:rect l="l" t="t" r="r" b="b"/>
            <a:pathLst>
              <a:path w="16230600" h="7567517">
                <a:moveTo>
                  <a:pt x="0" y="0"/>
                </a:moveTo>
                <a:lnTo>
                  <a:pt x="16230600" y="0"/>
                </a:lnTo>
                <a:lnTo>
                  <a:pt x="16230600" y="7567517"/>
                </a:lnTo>
                <a:lnTo>
                  <a:pt x="0" y="75675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81534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1.2. Login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237361" y="1726247"/>
            <a:ext cx="16196202" cy="7753932"/>
          </a:xfrm>
          <a:custGeom>
            <a:avLst/>
            <a:gdLst/>
            <a:ahLst/>
            <a:cxnLst/>
            <a:rect l="l" t="t" r="r" b="b"/>
            <a:pathLst>
              <a:path w="16196202" h="7753932">
                <a:moveTo>
                  <a:pt x="0" y="0"/>
                </a:moveTo>
                <a:lnTo>
                  <a:pt x="16196202" y="0"/>
                </a:lnTo>
                <a:lnTo>
                  <a:pt x="16196202" y="7753932"/>
                </a:lnTo>
                <a:lnTo>
                  <a:pt x="0" y="77539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91440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1.3. Register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513906" y="2143238"/>
            <a:ext cx="15260187" cy="7115062"/>
          </a:xfrm>
          <a:custGeom>
            <a:avLst/>
            <a:gdLst/>
            <a:ahLst/>
            <a:cxnLst/>
            <a:rect l="l" t="t" r="r" b="b"/>
            <a:pathLst>
              <a:path w="15260187" h="7115062">
                <a:moveTo>
                  <a:pt x="0" y="0"/>
                </a:moveTo>
                <a:lnTo>
                  <a:pt x="15260188" y="0"/>
                </a:lnTo>
                <a:lnTo>
                  <a:pt x="15260188" y="7115062"/>
                </a:lnTo>
                <a:lnTo>
                  <a:pt x="0" y="711506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1919" y="159703"/>
            <a:ext cx="9775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1.4. About 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479</Words>
  <Application>Microsoft Office PowerPoint</Application>
  <PresentationFormat>Custom</PresentationFormat>
  <Paragraphs>98</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Calibri</vt:lpstr>
      <vt:lpstr>Etna Sans Serif</vt:lpstr>
      <vt:lpstr>Canva Sans</vt:lpstr>
      <vt:lpstr>Montserrat Bold</vt:lpstr>
      <vt:lpstr>Canva Sans Bold</vt:lpstr>
      <vt:lpstr>Poppins</vt:lpstr>
      <vt:lpstr>Montserrat Ultra-Bold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MEDICONNECT</dc:title>
  <cp:lastModifiedBy>Hoang Le Trong</cp:lastModifiedBy>
  <cp:revision>8</cp:revision>
  <dcterms:created xsi:type="dcterms:W3CDTF">2006-08-16T00:00:00Z</dcterms:created>
  <dcterms:modified xsi:type="dcterms:W3CDTF">2026-01-31T12:57:06Z</dcterms:modified>
  <dc:identifier>DAG_Uszrpco</dc:identifier>
</cp:coreProperties>
</file>